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41.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2.xml" ContentType="application/vnd.openxmlformats-officedocument.presentationml.slide+xml"/>
  <Override PartName="/ppt/slides/slide40.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11.xml" ContentType="application/vnd.openxmlformats-officedocument.presentationml.slide+xml"/>
  <Override PartName="/ppt/slides/slide13.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342" r:id="rId3"/>
    <p:sldId id="380" r:id="rId4"/>
    <p:sldId id="293" r:id="rId5"/>
    <p:sldId id="341" r:id="rId6"/>
    <p:sldId id="376" r:id="rId7"/>
    <p:sldId id="259" r:id="rId8"/>
    <p:sldId id="378" r:id="rId9"/>
    <p:sldId id="352" r:id="rId10"/>
    <p:sldId id="267" r:id="rId11"/>
    <p:sldId id="334" r:id="rId12"/>
    <p:sldId id="353" r:id="rId13"/>
    <p:sldId id="354" r:id="rId14"/>
    <p:sldId id="355" r:id="rId15"/>
    <p:sldId id="356" r:id="rId16"/>
    <p:sldId id="379" r:id="rId17"/>
    <p:sldId id="337" r:id="rId18"/>
    <p:sldId id="338" r:id="rId19"/>
    <p:sldId id="339" r:id="rId20"/>
    <p:sldId id="346" r:id="rId21"/>
    <p:sldId id="350" r:id="rId22"/>
    <p:sldId id="351" r:id="rId23"/>
    <p:sldId id="349" r:id="rId24"/>
    <p:sldId id="347" r:id="rId25"/>
    <p:sldId id="325" r:id="rId26"/>
    <p:sldId id="357" r:id="rId27"/>
    <p:sldId id="358" r:id="rId28"/>
    <p:sldId id="359" r:id="rId29"/>
    <p:sldId id="360" r:id="rId30"/>
    <p:sldId id="361" r:id="rId31"/>
    <p:sldId id="362" r:id="rId32"/>
    <p:sldId id="363" r:id="rId33"/>
    <p:sldId id="364" r:id="rId34"/>
    <p:sldId id="365" r:id="rId35"/>
    <p:sldId id="366" r:id="rId36"/>
    <p:sldId id="367" r:id="rId37"/>
    <p:sldId id="368" r:id="rId38"/>
    <p:sldId id="369" r:id="rId39"/>
    <p:sldId id="370" r:id="rId40"/>
    <p:sldId id="371" r:id="rId41"/>
    <p:sldId id="372" r:id="rId42"/>
    <p:sldId id="373" r:id="rId43"/>
    <p:sldId id="374" r:id="rId44"/>
    <p:sldId id="375" r:id="rId4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748" autoAdjust="0"/>
  </p:normalViewPr>
  <p:slideViewPr>
    <p:cSldViewPr>
      <p:cViewPr varScale="1">
        <p:scale>
          <a:sx n="114" d="100"/>
          <a:sy n="114" d="100"/>
        </p:scale>
        <p:origin x="120" y="2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ustomXml" Target="../customXml/item3.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laurenwhitehouse:Documents:Programs:customer%20survey:TechValidate%20-%20Campaign%201:productivity%20and%20utilization%20increases%20char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laurenwhitehouse:Documents:Programs:customer%20survey:TechValidate%20-%20Campaign%201:productivity%20and%20utilization%20increases%20char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000" b="0">
                <a:latin typeface="Century Gothic"/>
                <a:cs typeface="Century Gothic"/>
              </a:defRPr>
            </a:pPr>
            <a:r>
              <a:rPr lang="en-US" sz="1000" b="0">
                <a:latin typeface="Century Gothic"/>
                <a:cs typeface="Century Gothic"/>
              </a:rPr>
              <a:t>Since deploying VMTurbo, estimate the percentage increase in IT staff productivity.</a:t>
            </a:r>
          </a:p>
        </c:rich>
      </c:tx>
      <c:layout>
        <c:manualLayout>
          <c:xMode val="edge"/>
          <c:yMode val="edge"/>
          <c:x val="0.148858795944636"/>
          <c:y val="0.194444444444444"/>
        </c:manualLayout>
      </c:layout>
      <c:overlay val="0"/>
    </c:title>
    <c:autoTitleDeleted val="0"/>
    <c:plotArea>
      <c:layout>
        <c:manualLayout>
          <c:layoutTarget val="inner"/>
          <c:xMode val="edge"/>
          <c:yMode val="edge"/>
          <c:x val="0.27213954830473402"/>
          <c:y val="0.361054381180484"/>
          <c:w val="0.31059011769065498"/>
          <c:h val="0.57685185185185195"/>
        </c:manualLayout>
      </c:layout>
      <c:pieChart>
        <c:varyColors val="1"/>
        <c:ser>
          <c:idx val="1"/>
          <c:order val="1"/>
          <c:spPr>
            <a:solidFill>
              <a:srgbClr val="FFDD3A"/>
            </a:solidFill>
            <a:effectLst/>
          </c:spPr>
          <c:dPt>
            <c:idx val="0"/>
            <c:bubble3D val="0"/>
            <c:spPr>
              <a:solidFill>
                <a:srgbClr val="FFDD3A"/>
              </a:solidFill>
              <a:ln>
                <a:solidFill>
                  <a:schemeClr val="bg1"/>
                </a:solidFill>
              </a:ln>
              <a:effectLst/>
            </c:spPr>
          </c:dPt>
          <c:dPt>
            <c:idx val="1"/>
            <c:bubble3D val="0"/>
            <c:spPr>
              <a:solidFill>
                <a:srgbClr val="B8D931"/>
              </a:solidFill>
              <a:ln>
                <a:solidFill>
                  <a:schemeClr val="bg1"/>
                </a:solidFill>
              </a:ln>
              <a:effectLst/>
            </c:spPr>
          </c:dPt>
          <c:dPt>
            <c:idx val="2"/>
            <c:bubble3D val="0"/>
            <c:spPr>
              <a:solidFill>
                <a:srgbClr val="00A500"/>
              </a:solidFill>
              <a:ln>
                <a:solidFill>
                  <a:schemeClr val="bg1"/>
                </a:solidFill>
              </a:ln>
              <a:effectLst/>
            </c:spPr>
          </c:dPt>
          <c:dPt>
            <c:idx val="3"/>
            <c:bubble3D val="0"/>
            <c:spPr>
              <a:solidFill>
                <a:srgbClr val="00AEAE"/>
              </a:solidFill>
              <a:ln>
                <a:solidFill>
                  <a:schemeClr val="bg1"/>
                </a:solidFill>
              </a:ln>
              <a:effectLst/>
            </c:spPr>
          </c:dPt>
          <c:cat>
            <c:strRef>
              <c:f>Sheet1!$B$4:$B$7</c:f>
              <c:strCache>
                <c:ptCount val="4"/>
                <c:pt idx="0">
                  <c:v>60% or greater</c:v>
                </c:pt>
                <c:pt idx="1">
                  <c:v>40% to 59%</c:v>
                </c:pt>
                <c:pt idx="2">
                  <c:v>20% to 39%</c:v>
                </c:pt>
                <c:pt idx="3">
                  <c:v>Less than 20%</c:v>
                </c:pt>
              </c:strCache>
            </c:strRef>
          </c:cat>
          <c:val>
            <c:numRef>
              <c:f>Sheet1!$C$4:$C$7</c:f>
              <c:numCache>
                <c:formatCode>0%</c:formatCode>
                <c:ptCount val="4"/>
                <c:pt idx="0">
                  <c:v>0.02</c:v>
                </c:pt>
                <c:pt idx="1">
                  <c:v>0.13</c:v>
                </c:pt>
                <c:pt idx="2">
                  <c:v>0.4</c:v>
                </c:pt>
                <c:pt idx="3">
                  <c:v>0.45</c:v>
                </c:pt>
              </c:numCache>
            </c:numRef>
          </c:val>
        </c:ser>
        <c:ser>
          <c:idx val="0"/>
          <c:order val="0"/>
          <c:spPr>
            <a:solidFill>
              <a:srgbClr val="FFDD3A"/>
            </a:solidFill>
          </c:spPr>
          <c:dPt>
            <c:idx val="0"/>
            <c:bubble3D val="0"/>
            <c:spPr>
              <a:solidFill>
                <a:srgbClr val="FFDD3A"/>
              </a:solidFill>
              <a:ln>
                <a:solidFill>
                  <a:schemeClr val="bg1"/>
                </a:solidFill>
              </a:ln>
            </c:spPr>
          </c:dPt>
          <c:dPt>
            <c:idx val="1"/>
            <c:bubble3D val="0"/>
            <c:spPr>
              <a:solidFill>
                <a:srgbClr val="B8D931"/>
              </a:solidFill>
              <a:ln>
                <a:solidFill>
                  <a:schemeClr val="bg1"/>
                </a:solidFill>
              </a:ln>
            </c:spPr>
          </c:dPt>
          <c:dPt>
            <c:idx val="2"/>
            <c:bubble3D val="0"/>
            <c:spPr>
              <a:solidFill>
                <a:srgbClr val="00A500"/>
              </a:solidFill>
              <a:ln>
                <a:solidFill>
                  <a:schemeClr val="bg1"/>
                </a:solidFill>
              </a:ln>
            </c:spPr>
          </c:dPt>
          <c:dPt>
            <c:idx val="3"/>
            <c:bubble3D val="0"/>
            <c:spPr>
              <a:solidFill>
                <a:srgbClr val="00AEAE"/>
              </a:solidFill>
              <a:ln>
                <a:solidFill>
                  <a:schemeClr val="bg1"/>
                </a:solidFill>
              </a:ln>
            </c:spPr>
          </c:dPt>
          <c:cat>
            <c:strRef>
              <c:f>Sheet1!$B$4:$B$7</c:f>
              <c:strCache>
                <c:ptCount val="4"/>
                <c:pt idx="0">
                  <c:v>60% or greater</c:v>
                </c:pt>
                <c:pt idx="1">
                  <c:v>40% to 59%</c:v>
                </c:pt>
                <c:pt idx="2">
                  <c:v>20% to 39%</c:v>
                </c:pt>
                <c:pt idx="3">
                  <c:v>Less than 20%</c:v>
                </c:pt>
              </c:strCache>
            </c:strRef>
          </c:cat>
          <c:val>
            <c:numRef>
              <c:f>Sheet1!$C$4:$C$7</c:f>
              <c:numCache>
                <c:formatCode>0%</c:formatCode>
                <c:ptCount val="4"/>
                <c:pt idx="0">
                  <c:v>0.02</c:v>
                </c:pt>
                <c:pt idx="1">
                  <c:v>0.13</c:v>
                </c:pt>
                <c:pt idx="2">
                  <c:v>0.4</c:v>
                </c:pt>
                <c:pt idx="3">
                  <c:v>0.45</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59199482549903903"/>
          <c:y val="0.489973030617183"/>
          <c:w val="0.28329024496937899"/>
          <c:h val="0.37190580344123603"/>
        </c:manualLayout>
      </c:layout>
      <c:overlay val="0"/>
      <c:txPr>
        <a:bodyPr/>
        <a:lstStyle/>
        <a:p>
          <a:pPr>
            <a:defRPr sz="1100"/>
          </a:pPr>
          <a:endParaRPr lang="en-US"/>
        </a:p>
      </c:txPr>
    </c:legend>
    <c:plotVisOnly val="1"/>
    <c:dispBlanksAs val="gap"/>
    <c:showDLblsOverMax val="0"/>
  </c:chart>
  <c:spPr>
    <a:solidFill>
      <a:schemeClr val="bg1"/>
    </a:solidFill>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900" b="0">
                <a:latin typeface="Century Gothic"/>
                <a:cs typeface="Century Gothic"/>
              </a:defRPr>
            </a:pPr>
            <a:r>
              <a:rPr lang="en-US" sz="900" b="0">
                <a:latin typeface="Century Gothic"/>
                <a:cs typeface="Century Gothic"/>
              </a:rPr>
              <a:t>Since deploying VMTurbo, estimate the percentage increase in resource utilization.</a:t>
            </a:r>
          </a:p>
        </c:rich>
      </c:tx>
      <c:layout>
        <c:manualLayout>
          <c:xMode val="edge"/>
          <c:yMode val="edge"/>
          <c:x val="0.15350414144826999"/>
          <c:y val="0.197671709315521"/>
        </c:manualLayout>
      </c:layout>
      <c:overlay val="0"/>
    </c:title>
    <c:autoTitleDeleted val="0"/>
    <c:plotArea>
      <c:layout>
        <c:manualLayout>
          <c:layoutTarget val="inner"/>
          <c:xMode val="edge"/>
          <c:yMode val="edge"/>
          <c:x val="0.14099198353155601"/>
          <c:y val="0.37377923216025799"/>
          <c:w val="0.330929313153492"/>
          <c:h val="0.54835009447302197"/>
        </c:manualLayout>
      </c:layout>
      <c:pieChart>
        <c:varyColors val="1"/>
        <c:ser>
          <c:idx val="0"/>
          <c:order val="0"/>
          <c:spPr>
            <a:solidFill>
              <a:srgbClr val="FFDD3A"/>
            </a:solidFill>
            <a:effectLst/>
          </c:spPr>
          <c:dPt>
            <c:idx val="0"/>
            <c:bubble3D val="0"/>
            <c:spPr>
              <a:solidFill>
                <a:srgbClr val="FFDD3A"/>
              </a:solidFill>
              <a:ln>
                <a:solidFill>
                  <a:schemeClr val="bg1"/>
                </a:solidFill>
              </a:ln>
              <a:effectLst/>
            </c:spPr>
          </c:dPt>
          <c:dPt>
            <c:idx val="1"/>
            <c:bubble3D val="0"/>
            <c:spPr>
              <a:solidFill>
                <a:srgbClr val="B8D931"/>
              </a:solidFill>
              <a:ln>
                <a:solidFill>
                  <a:schemeClr val="bg1"/>
                </a:solidFill>
              </a:ln>
              <a:effectLst/>
            </c:spPr>
          </c:dPt>
          <c:dPt>
            <c:idx val="2"/>
            <c:bubble3D val="0"/>
            <c:spPr>
              <a:solidFill>
                <a:srgbClr val="00A500"/>
              </a:solidFill>
              <a:ln>
                <a:solidFill>
                  <a:schemeClr val="bg1"/>
                </a:solidFill>
              </a:ln>
              <a:effectLst/>
            </c:spPr>
          </c:dPt>
          <c:dPt>
            <c:idx val="3"/>
            <c:bubble3D val="0"/>
            <c:spPr>
              <a:solidFill>
                <a:srgbClr val="00AEAE"/>
              </a:solidFill>
              <a:ln>
                <a:solidFill>
                  <a:schemeClr val="bg1"/>
                </a:solidFill>
              </a:ln>
              <a:effectLst/>
            </c:spPr>
          </c:dPt>
          <c:cat>
            <c:strRef>
              <c:f>Sheet1!$B$10:$B$13</c:f>
              <c:strCache>
                <c:ptCount val="4"/>
                <c:pt idx="0">
                  <c:v>60% or greater</c:v>
                </c:pt>
                <c:pt idx="1">
                  <c:v>40% to 59%</c:v>
                </c:pt>
                <c:pt idx="2">
                  <c:v>20% to 39%</c:v>
                </c:pt>
                <c:pt idx="3">
                  <c:v>Less than 20%</c:v>
                </c:pt>
              </c:strCache>
            </c:strRef>
          </c:cat>
          <c:val>
            <c:numRef>
              <c:f>Sheet1!$C$10:$C$13</c:f>
              <c:numCache>
                <c:formatCode>0%</c:formatCode>
                <c:ptCount val="4"/>
                <c:pt idx="0">
                  <c:v>0.09</c:v>
                </c:pt>
                <c:pt idx="1">
                  <c:v>0.28000000000000003</c:v>
                </c:pt>
                <c:pt idx="2">
                  <c:v>0.43</c:v>
                </c:pt>
                <c:pt idx="3">
                  <c:v>0.2</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51663197313630604"/>
          <c:y val="0.56374122598909004"/>
          <c:w val="0.35920513340902999"/>
          <c:h val="0.35393565269396698"/>
        </c:manualLayout>
      </c:layout>
      <c:overlay val="0"/>
      <c:txPr>
        <a:bodyPr/>
        <a:lstStyle/>
        <a:p>
          <a:pPr>
            <a:defRPr sz="1100"/>
          </a:pPr>
          <a:endParaRPr lang="en-US"/>
        </a:p>
      </c:txPr>
    </c:legend>
    <c:plotVisOnly val="1"/>
    <c:dispBlanksAs val="gap"/>
    <c:showDLblsOverMax val="0"/>
  </c:chart>
  <c:spPr>
    <a:solidFill>
      <a:schemeClr val="bg1"/>
    </a:solidFill>
    <a:ln>
      <a:noFill/>
    </a:ln>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515AE5-8F0A-4050-A337-BAB17B64D290}" type="datetimeFigureOut">
              <a:rPr lang="en-US" smtClean="0"/>
              <a:t>4/24/2015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88DA01-49B2-4B09-9356-55E6FCBACF0F}" type="slidenum">
              <a:rPr lang="en-US" smtClean="0"/>
              <a:t>‹#›</a:t>
            </a:fld>
            <a:endParaRPr lang="en-US"/>
          </a:p>
        </p:txBody>
      </p:sp>
    </p:spTree>
    <p:extLst>
      <p:ext uri="{BB962C8B-B14F-4D97-AF65-F5344CB8AC3E}">
        <p14:creationId xmlns:p14="http://schemas.microsoft.com/office/powerpoint/2010/main" val="3038418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88DA01-49B2-4B09-9356-55E6FCBACF0F}" type="slidenum">
              <a:rPr lang="en-US" smtClean="0"/>
              <a:t>25</a:t>
            </a:fld>
            <a:endParaRPr lang="en-US"/>
          </a:p>
        </p:txBody>
      </p:sp>
    </p:spTree>
    <p:extLst>
      <p:ext uri="{BB962C8B-B14F-4D97-AF65-F5344CB8AC3E}">
        <p14:creationId xmlns:p14="http://schemas.microsoft.com/office/powerpoint/2010/main" val="1753893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D5D574B-ECF7-4268-8022-18C170AC7BCD}" type="datetimeFigureOut">
              <a:rPr lang="en-US" smtClean="0"/>
              <a:t>4/24/2015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F323D-341A-4A46-8E1F-62AAE43683EB}" type="slidenum">
              <a:rPr lang="en-US" smtClean="0"/>
              <a:t>‹#›</a:t>
            </a:fld>
            <a:endParaRPr lang="en-US"/>
          </a:p>
        </p:txBody>
      </p:sp>
    </p:spTree>
    <p:extLst>
      <p:ext uri="{BB962C8B-B14F-4D97-AF65-F5344CB8AC3E}">
        <p14:creationId xmlns:p14="http://schemas.microsoft.com/office/powerpoint/2010/main" val="4129353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5D574B-ECF7-4268-8022-18C170AC7BCD}" type="datetimeFigureOut">
              <a:rPr lang="en-US" smtClean="0"/>
              <a:t>4/24/2015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F323D-341A-4A46-8E1F-62AAE43683EB}" type="slidenum">
              <a:rPr lang="en-US" smtClean="0"/>
              <a:t>‹#›</a:t>
            </a:fld>
            <a:endParaRPr lang="en-US"/>
          </a:p>
        </p:txBody>
      </p:sp>
    </p:spTree>
    <p:extLst>
      <p:ext uri="{BB962C8B-B14F-4D97-AF65-F5344CB8AC3E}">
        <p14:creationId xmlns:p14="http://schemas.microsoft.com/office/powerpoint/2010/main" val="2995434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5D574B-ECF7-4268-8022-18C170AC7BCD}" type="datetimeFigureOut">
              <a:rPr lang="en-US" smtClean="0"/>
              <a:t>4/24/2015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F323D-341A-4A46-8E1F-62AAE43683EB}" type="slidenum">
              <a:rPr lang="en-US" smtClean="0"/>
              <a:t>‹#›</a:t>
            </a:fld>
            <a:endParaRPr lang="en-US"/>
          </a:p>
        </p:txBody>
      </p:sp>
    </p:spTree>
    <p:extLst>
      <p:ext uri="{BB962C8B-B14F-4D97-AF65-F5344CB8AC3E}">
        <p14:creationId xmlns:p14="http://schemas.microsoft.com/office/powerpoint/2010/main" val="4285591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5D574B-ECF7-4268-8022-18C170AC7BCD}" type="datetimeFigureOut">
              <a:rPr lang="en-US" smtClean="0"/>
              <a:t>4/24/2015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F323D-341A-4A46-8E1F-62AAE43683EB}" type="slidenum">
              <a:rPr lang="en-US" smtClean="0"/>
              <a:t>‹#›</a:t>
            </a:fld>
            <a:endParaRPr lang="en-US"/>
          </a:p>
        </p:txBody>
      </p:sp>
    </p:spTree>
    <p:extLst>
      <p:ext uri="{BB962C8B-B14F-4D97-AF65-F5344CB8AC3E}">
        <p14:creationId xmlns:p14="http://schemas.microsoft.com/office/powerpoint/2010/main" val="4000756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5D574B-ECF7-4268-8022-18C170AC7BCD}" type="datetimeFigureOut">
              <a:rPr lang="en-US" smtClean="0"/>
              <a:t>4/24/2015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F323D-341A-4A46-8E1F-62AAE43683EB}" type="slidenum">
              <a:rPr lang="en-US" smtClean="0"/>
              <a:t>‹#›</a:t>
            </a:fld>
            <a:endParaRPr lang="en-US"/>
          </a:p>
        </p:txBody>
      </p:sp>
    </p:spTree>
    <p:extLst>
      <p:ext uri="{BB962C8B-B14F-4D97-AF65-F5344CB8AC3E}">
        <p14:creationId xmlns:p14="http://schemas.microsoft.com/office/powerpoint/2010/main" val="1532231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D5D574B-ECF7-4268-8022-18C170AC7BCD}" type="datetimeFigureOut">
              <a:rPr lang="en-US" smtClean="0"/>
              <a:t>4/24/2015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CF323D-341A-4A46-8E1F-62AAE43683EB}" type="slidenum">
              <a:rPr lang="en-US" smtClean="0"/>
              <a:t>‹#›</a:t>
            </a:fld>
            <a:endParaRPr lang="en-US"/>
          </a:p>
        </p:txBody>
      </p:sp>
    </p:spTree>
    <p:extLst>
      <p:ext uri="{BB962C8B-B14F-4D97-AF65-F5344CB8AC3E}">
        <p14:creationId xmlns:p14="http://schemas.microsoft.com/office/powerpoint/2010/main" val="1804560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D5D574B-ECF7-4268-8022-18C170AC7BCD}" type="datetimeFigureOut">
              <a:rPr lang="en-US" smtClean="0"/>
              <a:t>4/24/2015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CF323D-341A-4A46-8E1F-62AAE43683EB}" type="slidenum">
              <a:rPr lang="en-US" smtClean="0"/>
              <a:t>‹#›</a:t>
            </a:fld>
            <a:endParaRPr lang="en-US"/>
          </a:p>
        </p:txBody>
      </p:sp>
    </p:spTree>
    <p:extLst>
      <p:ext uri="{BB962C8B-B14F-4D97-AF65-F5344CB8AC3E}">
        <p14:creationId xmlns:p14="http://schemas.microsoft.com/office/powerpoint/2010/main" val="1194622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5D574B-ECF7-4268-8022-18C170AC7BCD}" type="datetimeFigureOut">
              <a:rPr lang="en-US" smtClean="0"/>
              <a:t>4/24/2015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CF323D-341A-4A46-8E1F-62AAE43683EB}" type="slidenum">
              <a:rPr lang="en-US" smtClean="0"/>
              <a:t>‹#›</a:t>
            </a:fld>
            <a:endParaRPr lang="en-US"/>
          </a:p>
        </p:txBody>
      </p:sp>
    </p:spTree>
    <p:extLst>
      <p:ext uri="{BB962C8B-B14F-4D97-AF65-F5344CB8AC3E}">
        <p14:creationId xmlns:p14="http://schemas.microsoft.com/office/powerpoint/2010/main" val="605720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5D574B-ECF7-4268-8022-18C170AC7BCD}" type="datetimeFigureOut">
              <a:rPr lang="en-US" smtClean="0"/>
              <a:t>4/24/2015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CF323D-341A-4A46-8E1F-62AAE43683EB}" type="slidenum">
              <a:rPr lang="en-US" smtClean="0"/>
              <a:t>‹#›</a:t>
            </a:fld>
            <a:endParaRPr lang="en-US"/>
          </a:p>
        </p:txBody>
      </p:sp>
    </p:spTree>
    <p:extLst>
      <p:ext uri="{BB962C8B-B14F-4D97-AF65-F5344CB8AC3E}">
        <p14:creationId xmlns:p14="http://schemas.microsoft.com/office/powerpoint/2010/main" val="3653854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5D574B-ECF7-4268-8022-18C170AC7BCD}" type="datetimeFigureOut">
              <a:rPr lang="en-US" smtClean="0"/>
              <a:t>4/24/2015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CF323D-341A-4A46-8E1F-62AAE43683EB}" type="slidenum">
              <a:rPr lang="en-US" smtClean="0"/>
              <a:t>‹#›</a:t>
            </a:fld>
            <a:endParaRPr lang="en-US"/>
          </a:p>
        </p:txBody>
      </p:sp>
    </p:spTree>
    <p:extLst>
      <p:ext uri="{BB962C8B-B14F-4D97-AF65-F5344CB8AC3E}">
        <p14:creationId xmlns:p14="http://schemas.microsoft.com/office/powerpoint/2010/main" val="1191261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5D574B-ECF7-4268-8022-18C170AC7BCD}" type="datetimeFigureOut">
              <a:rPr lang="en-US" smtClean="0"/>
              <a:t>4/24/2015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CF323D-341A-4A46-8E1F-62AAE43683EB}" type="slidenum">
              <a:rPr lang="en-US" smtClean="0"/>
              <a:t>‹#›</a:t>
            </a:fld>
            <a:endParaRPr lang="en-US"/>
          </a:p>
        </p:txBody>
      </p:sp>
    </p:spTree>
    <p:extLst>
      <p:ext uri="{BB962C8B-B14F-4D97-AF65-F5344CB8AC3E}">
        <p14:creationId xmlns:p14="http://schemas.microsoft.com/office/powerpoint/2010/main" val="173512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D5D574B-ECF7-4268-8022-18C170AC7BCD}" type="datetimeFigureOut">
              <a:rPr lang="en-US" smtClean="0"/>
              <a:t>4/24/2015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0CF323D-341A-4A46-8E1F-62AAE43683EB}" type="slidenum">
              <a:rPr lang="en-US" smtClean="0"/>
              <a:t>‹#›</a:t>
            </a:fld>
            <a:endParaRPr lang="en-US"/>
          </a:p>
        </p:txBody>
      </p:sp>
    </p:spTree>
    <p:extLst>
      <p:ext uri="{BB962C8B-B14F-4D97-AF65-F5344CB8AC3E}">
        <p14:creationId xmlns:p14="http://schemas.microsoft.com/office/powerpoint/2010/main" val="2836458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33.tmp"/><Relationship Id="rId1" Type="http://schemas.openxmlformats.org/officeDocument/2006/relationships/slideLayout" Target="../slideLayouts/slideLayout2.xml"/><Relationship Id="rId4" Type="http://schemas.openxmlformats.org/officeDocument/2006/relationships/image" Target="../media/image34.tmp"/></Relationships>
</file>

<file path=ppt/slides/_rels/slide37.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2.xml"/><Relationship Id="rId4" Type="http://schemas.openxmlformats.org/officeDocument/2006/relationships/image" Target="../media/image38.tmp"/></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42998" y="514350"/>
            <a:ext cx="6600825" cy="2171700"/>
          </a:xfrm>
          <a:prstGeom prst="rect">
            <a:avLst/>
          </a:prstGeom>
        </p:spPr>
      </p:pic>
      <p:sp>
        <p:nvSpPr>
          <p:cNvPr id="2" name="TextBox 1"/>
          <p:cNvSpPr txBox="1"/>
          <p:nvPr/>
        </p:nvSpPr>
        <p:spPr>
          <a:xfrm>
            <a:off x="3048000" y="3257550"/>
            <a:ext cx="2938177" cy="923330"/>
          </a:xfrm>
          <a:prstGeom prst="rect">
            <a:avLst/>
          </a:prstGeom>
          <a:noFill/>
        </p:spPr>
        <p:txBody>
          <a:bodyPr wrap="none" rtlCol="0">
            <a:spAutoFit/>
          </a:bodyPr>
          <a:lstStyle/>
          <a:p>
            <a:pPr algn="ctr"/>
            <a:r>
              <a:rPr lang="en-US" dirty="0" smtClean="0"/>
              <a:t>Business Impact Presentation</a:t>
            </a:r>
            <a:br>
              <a:rPr lang="en-US" dirty="0" smtClean="0"/>
            </a:br>
            <a:r>
              <a:rPr lang="en-US" dirty="0" smtClean="0"/>
              <a:t>4/13/2015</a:t>
            </a:r>
            <a:br>
              <a:rPr lang="en-US" dirty="0" smtClean="0"/>
            </a:br>
            <a:r>
              <a:rPr lang="en-US" dirty="0" smtClean="0"/>
              <a:t>Steve Corndell</a:t>
            </a:r>
            <a:endParaRPr lang="en-US" dirty="0"/>
          </a:p>
        </p:txBody>
      </p:sp>
      <p:pic>
        <p:nvPicPr>
          <p:cNvPr id="9" name="Picture 8"/>
          <p:cNvPicPr>
            <a:picLocks noChangeAspect="1"/>
          </p:cNvPicPr>
          <p:nvPr/>
        </p:nvPicPr>
        <p:blipFill>
          <a:blip r:embed="rId3"/>
          <a:stretch>
            <a:fillRect/>
          </a:stretch>
        </p:blipFill>
        <p:spPr>
          <a:xfrm>
            <a:off x="3528930" y="2282892"/>
            <a:ext cx="1828959" cy="688908"/>
          </a:xfrm>
          <a:prstGeom prst="rect">
            <a:avLst/>
          </a:prstGeom>
        </p:spPr>
      </p:pic>
    </p:spTree>
    <p:extLst>
      <p:ext uri="{BB962C8B-B14F-4D97-AF65-F5344CB8AC3E}">
        <p14:creationId xmlns:p14="http://schemas.microsoft.com/office/powerpoint/2010/main" val="15727495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6019800" cy="677108"/>
          </a:xfrm>
          <a:prstGeom prst="rect">
            <a:avLst/>
          </a:prstGeom>
          <a:noFill/>
        </p:spPr>
        <p:txBody>
          <a:bodyPr wrap="square" rtlCol="0">
            <a:spAutoFit/>
          </a:bodyPr>
          <a:lstStyle/>
          <a:p>
            <a:r>
              <a:rPr lang="en-US" sz="2000" b="1" dirty="0" smtClean="0"/>
              <a:t>Testing VMTurbo: </a:t>
            </a:r>
            <a:r>
              <a:rPr lang="en-US" sz="2000" b="1" dirty="0" smtClean="0">
                <a:solidFill>
                  <a:srgbClr val="00B050"/>
                </a:solidFill>
              </a:rPr>
              <a:t>Assure Application Performance </a:t>
            </a:r>
          </a:p>
          <a:p>
            <a:endParaRPr lang="en-US" dirty="0"/>
          </a:p>
        </p:txBody>
      </p:sp>
      <p:sp>
        <p:nvSpPr>
          <p:cNvPr id="3" name="TextBox 2"/>
          <p:cNvSpPr txBox="1"/>
          <p:nvPr/>
        </p:nvSpPr>
        <p:spPr>
          <a:xfrm>
            <a:off x="76200" y="641687"/>
            <a:ext cx="8382000" cy="3970318"/>
          </a:xfrm>
          <a:prstGeom prst="rect">
            <a:avLst/>
          </a:prstGeom>
          <a:noFill/>
        </p:spPr>
        <p:txBody>
          <a:bodyPr wrap="square" rtlCol="0">
            <a:spAutoFit/>
          </a:bodyPr>
          <a:lstStyle/>
          <a:p>
            <a:r>
              <a:rPr lang="en-US" sz="1200" u="sng" dirty="0" smtClean="0"/>
              <a:t>JM Smucker has the ability to choose various actions around Keeping the environment healthy:</a:t>
            </a:r>
          </a:p>
          <a:p>
            <a:endParaRPr lang="en-US" sz="1200" dirty="0"/>
          </a:p>
          <a:p>
            <a:pPr marL="228600" indent="-228600">
              <a:buAutoNum type="arabicPeriod"/>
            </a:pPr>
            <a:r>
              <a:rPr lang="en-US" sz="1200" dirty="0" smtClean="0"/>
              <a:t>Automate: will keep the environment healthy, automatically apply the recommendation as soon as VMTurbo determines a change</a:t>
            </a:r>
          </a:p>
          <a:p>
            <a:pPr marL="228600" indent="-228600">
              <a:buAutoNum type="arabicPeriod"/>
            </a:pPr>
            <a:r>
              <a:rPr lang="en-US" sz="1200" dirty="0" smtClean="0"/>
              <a:t>Manual: ability to click the recommendations and hit apply</a:t>
            </a:r>
          </a:p>
          <a:p>
            <a:pPr marL="228600" indent="-228600">
              <a:buAutoNum type="arabicPeriod"/>
            </a:pPr>
            <a:r>
              <a:rPr lang="en-US" sz="1200" dirty="0" smtClean="0"/>
              <a:t>Recommend: read recommendations to keep environment healthy</a:t>
            </a:r>
          </a:p>
          <a:p>
            <a:pPr marL="228600" indent="-228600">
              <a:buAutoNum type="arabicPeriod"/>
            </a:pPr>
            <a:r>
              <a:rPr lang="en-US" sz="1200" dirty="0" smtClean="0"/>
              <a:t>Schedule: ability to schedule changes during maintenance windows.</a:t>
            </a:r>
          </a:p>
          <a:p>
            <a:endParaRPr lang="en-US" sz="1200" dirty="0"/>
          </a:p>
          <a:p>
            <a:endParaRPr lang="en-US" sz="1200" u="sng" dirty="0" smtClean="0"/>
          </a:p>
          <a:p>
            <a:r>
              <a:rPr lang="en-US" sz="1200" u="sng" dirty="0" smtClean="0"/>
              <a:t>Recommendations around:</a:t>
            </a:r>
          </a:p>
          <a:p>
            <a:pPr marL="228600" indent="-228600">
              <a:buAutoNum type="arabicPeriod"/>
            </a:pPr>
            <a:r>
              <a:rPr lang="en-US" sz="1200" dirty="0" err="1" smtClean="0"/>
              <a:t>vMotion</a:t>
            </a:r>
            <a:endParaRPr lang="en-US" sz="1200" dirty="0" smtClean="0"/>
          </a:p>
          <a:p>
            <a:pPr marL="228600" indent="-228600">
              <a:buAutoNum type="arabicPeriod"/>
            </a:pPr>
            <a:r>
              <a:rPr lang="en-US" sz="1200" dirty="0" smtClean="0"/>
              <a:t>Storage </a:t>
            </a:r>
            <a:r>
              <a:rPr lang="en-US" sz="1200" dirty="0" err="1" smtClean="0"/>
              <a:t>vMotion</a:t>
            </a:r>
            <a:endParaRPr lang="en-US" sz="1200" dirty="0" smtClean="0"/>
          </a:p>
          <a:p>
            <a:pPr marL="228600" indent="-228600">
              <a:buAutoNum type="arabicPeriod"/>
            </a:pPr>
            <a:r>
              <a:rPr lang="en-US" sz="1200" dirty="0" smtClean="0"/>
              <a:t>Resize</a:t>
            </a:r>
          </a:p>
          <a:p>
            <a:endParaRPr lang="en-US" sz="1200" dirty="0" smtClean="0"/>
          </a:p>
          <a:p>
            <a:r>
              <a:rPr lang="en-US" sz="1200" u="sng" dirty="0" smtClean="0"/>
              <a:t>Control Options:</a:t>
            </a:r>
          </a:p>
          <a:p>
            <a:pPr marL="228600" indent="-228600">
              <a:buAutoNum type="arabicPeriod"/>
            </a:pPr>
            <a:r>
              <a:rPr lang="en-US" sz="1200" dirty="0" smtClean="0"/>
              <a:t>All VMs</a:t>
            </a:r>
          </a:p>
          <a:p>
            <a:pPr marL="228600" indent="-228600">
              <a:buAutoNum type="arabicPeriod"/>
            </a:pPr>
            <a:r>
              <a:rPr lang="en-US" sz="1200" dirty="0" smtClean="0"/>
              <a:t>By Cluster</a:t>
            </a:r>
          </a:p>
          <a:p>
            <a:pPr marL="228600" indent="-228600">
              <a:buAutoNum type="arabicPeriod"/>
            </a:pPr>
            <a:r>
              <a:rPr lang="en-US" sz="1200" dirty="0" smtClean="0"/>
              <a:t>By Network</a:t>
            </a:r>
          </a:p>
          <a:p>
            <a:pPr marL="228600" indent="-228600">
              <a:buAutoNum type="arabicPeriod"/>
            </a:pPr>
            <a:r>
              <a:rPr lang="en-US" sz="1200" dirty="0" smtClean="0"/>
              <a:t>By Storage</a:t>
            </a:r>
          </a:p>
          <a:p>
            <a:pPr marL="228600" indent="-228600">
              <a:buAutoNum type="arabicPeriod"/>
            </a:pPr>
            <a:r>
              <a:rPr lang="en-US" sz="1200" dirty="0" smtClean="0"/>
              <a:t>By Folders</a:t>
            </a:r>
          </a:p>
          <a:p>
            <a:pPr marL="228600" indent="-228600">
              <a:buAutoNum type="arabicPeriod"/>
            </a:pPr>
            <a:r>
              <a:rPr lang="en-US" sz="1200" dirty="0" smtClean="0"/>
              <a:t>By individual groups that JM Smucker can create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650" y="2057221"/>
            <a:ext cx="4371975" cy="17526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0" y="5010150"/>
            <a:ext cx="9144000" cy="1333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6207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0401"/>
            <a:ext cx="8229600" cy="857250"/>
          </a:xfrm>
        </p:spPr>
        <p:txBody>
          <a:bodyPr>
            <a:normAutofit/>
          </a:bodyPr>
          <a:lstStyle/>
          <a:p>
            <a:pPr algn="l"/>
            <a:r>
              <a:rPr lang="en-US" sz="2400" b="1" dirty="0" err="1" smtClean="0">
                <a:latin typeface="+mn-lt"/>
              </a:rPr>
              <a:t>VMTurbo</a:t>
            </a:r>
            <a:r>
              <a:rPr lang="en-US" sz="2400" b="1" dirty="0" smtClean="0">
                <a:latin typeface="+mn-lt"/>
              </a:rPr>
              <a:t>: </a:t>
            </a:r>
            <a:r>
              <a:rPr lang="en-US" sz="2400" b="1" dirty="0" smtClean="0">
                <a:solidFill>
                  <a:srgbClr val="00B050"/>
                </a:solidFill>
                <a:latin typeface="+mn-lt"/>
              </a:rPr>
              <a:t>Assuring Application Performance</a:t>
            </a:r>
            <a:endParaRPr lang="en-US" sz="2400" b="1" dirty="0">
              <a:solidFill>
                <a:srgbClr val="00B050"/>
              </a:solidFill>
              <a:latin typeface="+mn-lt"/>
            </a:endParaRPr>
          </a:p>
        </p:txBody>
      </p:sp>
      <p:pic>
        <p:nvPicPr>
          <p:cNvPr id="5" name="Picture 4"/>
          <p:cNvPicPr>
            <a:picLocks noChangeAspect="1"/>
          </p:cNvPicPr>
          <p:nvPr/>
        </p:nvPicPr>
        <p:blipFill>
          <a:blip r:embed="rId2"/>
          <a:stretch>
            <a:fillRect/>
          </a:stretch>
        </p:blipFill>
        <p:spPr>
          <a:xfrm>
            <a:off x="7239000" y="104572"/>
            <a:ext cx="1828959" cy="688908"/>
          </a:xfrm>
          <a:prstGeom prst="rect">
            <a:avLst/>
          </a:prstGeom>
        </p:spPr>
      </p:pic>
      <p:sp>
        <p:nvSpPr>
          <p:cNvPr id="6" name="TextBox 5"/>
          <p:cNvSpPr txBox="1"/>
          <p:nvPr/>
        </p:nvSpPr>
        <p:spPr>
          <a:xfrm>
            <a:off x="1190625" y="3943350"/>
            <a:ext cx="6781800" cy="461665"/>
          </a:xfrm>
          <a:prstGeom prst="rect">
            <a:avLst/>
          </a:prstGeom>
          <a:noFill/>
        </p:spPr>
        <p:txBody>
          <a:bodyPr wrap="square" rtlCol="0">
            <a:spAutoFit/>
          </a:bodyPr>
          <a:lstStyle/>
          <a:p>
            <a:r>
              <a:rPr lang="en-US" sz="1200" dirty="0" smtClean="0"/>
              <a:t>Once all of the actions are taken at the bottom and you are at the state on the right, VMTurbo will keep you there perpetually, assuring performance while maximizing the efficiency of the hardware.</a:t>
            </a:r>
            <a:endParaRPr lang="en-US" sz="1200" dirty="0"/>
          </a:p>
        </p:txBody>
      </p:sp>
      <p:pic>
        <p:nvPicPr>
          <p:cNvPr id="7" name="Picture 6"/>
          <p:cNvPicPr>
            <a:picLocks noChangeAspect="1"/>
          </p:cNvPicPr>
          <p:nvPr/>
        </p:nvPicPr>
        <p:blipFill>
          <a:blip r:embed="rId3"/>
          <a:stretch>
            <a:fillRect/>
          </a:stretch>
        </p:blipFill>
        <p:spPr>
          <a:xfrm>
            <a:off x="631092" y="1123950"/>
            <a:ext cx="7362825" cy="2333625"/>
          </a:xfrm>
          <a:prstGeom prst="rect">
            <a:avLst/>
          </a:prstGeom>
          <a:ln>
            <a:noFill/>
          </a:ln>
          <a:effectLst>
            <a:outerShdw blurRad="292100" dist="139700" dir="2700000" algn="tl" rotWithShape="0">
              <a:srgbClr val="333333">
                <a:alpha val="65000"/>
              </a:srgbClr>
            </a:outerShdw>
          </a:effectLst>
        </p:spPr>
      </p:pic>
      <p:cxnSp>
        <p:nvCxnSpPr>
          <p:cNvPr id="8" name="Straight Connector 7"/>
          <p:cNvCxnSpPr/>
          <p:nvPr/>
        </p:nvCxnSpPr>
        <p:spPr>
          <a:xfrm flipH="1">
            <a:off x="381000" y="2114550"/>
            <a:ext cx="79248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Down Arrow 9"/>
          <p:cNvSpPr/>
          <p:nvPr/>
        </p:nvSpPr>
        <p:spPr>
          <a:xfrm>
            <a:off x="351692" y="2176462"/>
            <a:ext cx="173892" cy="228600"/>
          </a:xfrm>
          <a:prstGeom prst="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444499" y="4781550"/>
            <a:ext cx="173892" cy="228600"/>
          </a:xfrm>
          <a:prstGeom prst="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p:cNvSpPr/>
          <p:nvPr/>
        </p:nvSpPr>
        <p:spPr>
          <a:xfrm>
            <a:off x="351692" y="1807003"/>
            <a:ext cx="173892" cy="2286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p:cNvSpPr/>
          <p:nvPr/>
        </p:nvSpPr>
        <p:spPr>
          <a:xfrm>
            <a:off x="438638" y="4473209"/>
            <a:ext cx="173892" cy="2286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12530" y="4448175"/>
            <a:ext cx="4195700" cy="646331"/>
          </a:xfrm>
          <a:prstGeom prst="rect">
            <a:avLst/>
          </a:prstGeom>
          <a:noFill/>
        </p:spPr>
        <p:txBody>
          <a:bodyPr wrap="none" rtlCol="0">
            <a:spAutoFit/>
          </a:bodyPr>
          <a:lstStyle/>
          <a:p>
            <a:r>
              <a:rPr lang="en-US" sz="1200" dirty="0" smtClean="0"/>
              <a:t>Performance Risks (145 VMs at performance risk in ORR Cluster)</a:t>
            </a:r>
            <a:br>
              <a:rPr lang="en-US" sz="1200" dirty="0" smtClean="0"/>
            </a:br>
            <a:endParaRPr lang="en-US" sz="1200" dirty="0" smtClean="0"/>
          </a:p>
          <a:p>
            <a:r>
              <a:rPr lang="en-US" sz="1200" dirty="0" smtClean="0"/>
              <a:t>Inefficiency </a:t>
            </a:r>
            <a:endParaRPr lang="en-US" sz="1200" dirty="0"/>
          </a:p>
        </p:txBody>
      </p:sp>
      <p:sp>
        <p:nvSpPr>
          <p:cNvPr id="16" name="Oval 15"/>
          <p:cNvSpPr/>
          <p:nvPr/>
        </p:nvSpPr>
        <p:spPr>
          <a:xfrm>
            <a:off x="1905000" y="1807003"/>
            <a:ext cx="304800" cy="3075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447800" y="1883203"/>
            <a:ext cx="304800" cy="3075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454030" y="1856887"/>
            <a:ext cx="304800" cy="3075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189042" y="1856887"/>
            <a:ext cx="392358" cy="3075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819400" y="1856886"/>
            <a:ext cx="304800" cy="3075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133600" y="1847911"/>
            <a:ext cx="304800" cy="3075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044461" y="2796314"/>
            <a:ext cx="304800" cy="3075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stCxn id="22" idx="5"/>
          </p:cNvCxnSpPr>
          <p:nvPr/>
        </p:nvCxnSpPr>
        <p:spPr>
          <a:xfrm>
            <a:off x="4304624" y="3058822"/>
            <a:ext cx="648376" cy="5797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845353" y="3555820"/>
            <a:ext cx="2735044" cy="261610"/>
          </a:xfrm>
          <a:prstGeom prst="rect">
            <a:avLst/>
          </a:prstGeom>
          <a:noFill/>
        </p:spPr>
        <p:txBody>
          <a:bodyPr wrap="none" rtlCol="0">
            <a:spAutoFit/>
          </a:bodyPr>
          <a:lstStyle/>
          <a:p>
            <a:r>
              <a:rPr lang="en-US" sz="1100" dirty="0" smtClean="0">
                <a:solidFill>
                  <a:srgbClr val="FF0000"/>
                </a:solidFill>
              </a:rPr>
              <a:t>Balloon &amp; CPU Ready Time across every host</a:t>
            </a:r>
            <a:endParaRPr lang="en-US" sz="1100" dirty="0">
              <a:solidFill>
                <a:srgbClr val="FF0000"/>
              </a:solidFill>
            </a:endParaRPr>
          </a:p>
        </p:txBody>
      </p:sp>
      <p:sp>
        <p:nvSpPr>
          <p:cNvPr id="26" name="Rectangle 25"/>
          <p:cNvSpPr/>
          <p:nvPr/>
        </p:nvSpPr>
        <p:spPr>
          <a:xfrm>
            <a:off x="5334000" y="4405015"/>
            <a:ext cx="3581400" cy="60513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VMTurbo Analysis shows 316 actions to move ORR Cluster to healthy state (502 actions total across environment during simulation at VMTurbo’s Lab)</a:t>
            </a:r>
            <a:endParaRPr lang="en-US" sz="1200" b="1" dirty="0"/>
          </a:p>
        </p:txBody>
      </p:sp>
      <p:sp>
        <p:nvSpPr>
          <p:cNvPr id="27" name="Rectangle 26"/>
          <p:cNvSpPr/>
          <p:nvPr/>
        </p:nvSpPr>
        <p:spPr>
          <a:xfrm>
            <a:off x="2209800" y="1581150"/>
            <a:ext cx="609600" cy="2258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908075" y="1566285"/>
            <a:ext cx="609600" cy="22585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19083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726523"/>
            <a:ext cx="6477000" cy="3427354"/>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6858000" y="1190629"/>
            <a:ext cx="2362200" cy="2185214"/>
          </a:xfrm>
          <a:prstGeom prst="rect">
            <a:avLst/>
          </a:prstGeom>
        </p:spPr>
        <p:txBody>
          <a:bodyPr wrap="square">
            <a:spAutoFit/>
          </a:bodyPr>
          <a:lstStyle/>
          <a:p>
            <a:pPr marL="285750" indent="-285750">
              <a:buFont typeface="Arial" panose="020B0604020202020204" pitchFamily="34" charset="0"/>
              <a:buChar char="•"/>
            </a:pPr>
            <a:r>
              <a:rPr lang="en-US" sz="1200" dirty="0" err="1" smtClean="0"/>
              <a:t>VMTurbo</a:t>
            </a:r>
            <a:r>
              <a:rPr lang="en-US" sz="1200" dirty="0" smtClean="0"/>
              <a:t> identified 324 opportunities to reduce allocated or reserved resources.</a:t>
            </a:r>
          </a:p>
          <a:p>
            <a:pPr marL="285750" indent="-285750">
              <a:buFont typeface="Arial" panose="020B0604020202020204" pitchFamily="34" charset="0"/>
              <a:buChar char="•"/>
            </a:pPr>
            <a:endParaRPr lang="en-US" sz="1200" dirty="0" smtClean="0"/>
          </a:p>
          <a:p>
            <a:pPr marL="285750" indent="-285750">
              <a:buFont typeface="Arial" panose="020B0604020202020204" pitchFamily="34" charset="0"/>
              <a:buChar char="•"/>
            </a:pPr>
            <a:r>
              <a:rPr lang="en-US" sz="1200" dirty="0" smtClean="0"/>
              <a:t>Reclamation will enable J.M. Smucker to drive greater </a:t>
            </a:r>
            <a:r>
              <a:rPr lang="en-US" sz="1200" dirty="0" err="1" smtClean="0"/>
              <a:t>VM:Host</a:t>
            </a:r>
            <a:r>
              <a:rPr lang="en-US" sz="1200" dirty="0" smtClean="0"/>
              <a:t> densities, improving the TCO of the virtual infrastructure</a:t>
            </a:r>
          </a:p>
          <a:p>
            <a:endParaRPr lang="en-US" sz="1600" dirty="0"/>
          </a:p>
        </p:txBody>
      </p:sp>
      <p:sp>
        <p:nvSpPr>
          <p:cNvPr id="8" name="Title 1"/>
          <p:cNvSpPr txBox="1">
            <a:spLocks/>
          </p:cNvSpPr>
          <p:nvPr/>
        </p:nvSpPr>
        <p:spPr>
          <a:xfrm>
            <a:off x="0" y="-171450"/>
            <a:ext cx="9144000" cy="86518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b="1" dirty="0" smtClean="0"/>
              <a:t>Testing VMTurbo: </a:t>
            </a:r>
            <a:r>
              <a:rPr lang="en-US" sz="1800" b="1" dirty="0" smtClean="0">
                <a:solidFill>
                  <a:srgbClr val="00B050"/>
                </a:solidFill>
              </a:rPr>
              <a:t>Maximize Infrastructure Efficiency</a:t>
            </a:r>
            <a:endParaRPr lang="en-US" sz="1800" dirty="0"/>
          </a:p>
        </p:txBody>
      </p:sp>
      <p:sp>
        <p:nvSpPr>
          <p:cNvPr id="9" name="Rounded Rectangle 8"/>
          <p:cNvSpPr/>
          <p:nvPr/>
        </p:nvSpPr>
        <p:spPr>
          <a:xfrm>
            <a:off x="1447800" y="901699"/>
            <a:ext cx="685801" cy="228600"/>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2284191" y="939799"/>
            <a:ext cx="4573809" cy="565151"/>
          </a:xfrm>
          <a:prstGeom prst="straightConnector1">
            <a:avLst/>
          </a:prstGeom>
          <a:ln w="57150">
            <a:solidFill>
              <a:srgbClr val="92D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9616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0" y="895350"/>
            <a:ext cx="3048000" cy="1600438"/>
          </a:xfrm>
          <a:prstGeom prst="rect">
            <a:avLst/>
          </a:prstGeom>
          <a:noFill/>
        </p:spPr>
        <p:txBody>
          <a:bodyPr wrap="square" rtlCol="0">
            <a:spAutoFit/>
          </a:bodyPr>
          <a:lstStyle/>
          <a:p>
            <a:pPr marL="171450" indent="-171450">
              <a:buFont typeface="Arial" panose="020B0604020202020204" pitchFamily="34" charset="0"/>
              <a:buChar char="•"/>
            </a:pPr>
            <a:r>
              <a:rPr lang="en-US" sz="1200" dirty="0" smtClean="0"/>
              <a:t>How much infrastructure is necessary to guarantee </a:t>
            </a:r>
            <a:r>
              <a:rPr lang="en-US" sz="1200" dirty="0" err="1" smtClean="0"/>
              <a:t>QoS</a:t>
            </a:r>
            <a:r>
              <a:rPr lang="en-US" sz="1200" dirty="0" smtClean="0"/>
              <a:t> if 29 workloads are ADDED to the </a:t>
            </a:r>
            <a:r>
              <a:rPr lang="en-US" sz="1200" dirty="0" err="1" smtClean="0"/>
              <a:t>ORR_Development</a:t>
            </a:r>
            <a:r>
              <a:rPr lang="en-US" sz="1200" dirty="0" smtClean="0"/>
              <a:t> cluster?</a:t>
            </a:r>
            <a:endParaRPr lang="en-US" sz="1200" dirty="0"/>
          </a:p>
          <a:p>
            <a:pPr marL="171450" indent="-171450">
              <a:buFont typeface="Arial" panose="020B0604020202020204" pitchFamily="34" charset="0"/>
              <a:buChar char="•"/>
            </a:pPr>
            <a:endParaRPr lang="en-US" sz="1200" dirty="0" smtClean="0"/>
          </a:p>
          <a:p>
            <a:pPr marL="171450" indent="-171450">
              <a:buFont typeface="Arial" panose="020B0604020202020204" pitchFamily="34" charset="0"/>
              <a:buChar char="•"/>
            </a:pPr>
            <a:r>
              <a:rPr lang="en-US" sz="1200" dirty="0" err="1" smtClean="0"/>
              <a:t>VMTurbo</a:t>
            </a:r>
            <a:r>
              <a:rPr lang="en-US" sz="1200" dirty="0" smtClean="0"/>
              <a:t> will enable J.M. Smucker to efficiently plan and manage the entire lifecycle of VMs and infrastructure</a:t>
            </a:r>
          </a:p>
          <a:p>
            <a:pPr marL="285750" indent="-285750">
              <a:buFont typeface="Arial" panose="020B0604020202020204" pitchFamily="34" charset="0"/>
              <a:buChar char="•"/>
            </a:pPr>
            <a:endParaRPr lang="en-US" sz="1400" dirty="0" smtClean="0"/>
          </a:p>
        </p:txBody>
      </p:sp>
      <p:sp>
        <p:nvSpPr>
          <p:cNvPr id="8" name="Title 1"/>
          <p:cNvSpPr txBox="1">
            <a:spLocks/>
          </p:cNvSpPr>
          <p:nvPr/>
        </p:nvSpPr>
        <p:spPr>
          <a:xfrm>
            <a:off x="0" y="182565"/>
            <a:ext cx="9144000" cy="86518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b="1" dirty="0" smtClean="0"/>
              <a:t>Testing VMTurbo: </a:t>
            </a:r>
            <a:r>
              <a:rPr lang="en-US" sz="1800" b="1" dirty="0" smtClean="0">
                <a:solidFill>
                  <a:srgbClr val="00B050"/>
                </a:solidFill>
              </a:rPr>
              <a:t>Capacity Planning</a:t>
            </a:r>
            <a:endParaRPr lang="en-US" sz="18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699" y="884115"/>
            <a:ext cx="5715001" cy="32775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60393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95250"/>
            <a:ext cx="9144000" cy="86518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b="1" dirty="0" smtClean="0"/>
              <a:t>Testing VMTurbo: </a:t>
            </a:r>
            <a:r>
              <a:rPr lang="en-US" sz="1800" b="1" dirty="0" smtClean="0">
                <a:solidFill>
                  <a:srgbClr val="00B050"/>
                </a:solidFill>
              </a:rPr>
              <a:t>Capacity Planning</a:t>
            </a:r>
            <a:endParaRPr lang="en-US" sz="1800" dirty="0"/>
          </a:p>
        </p:txBody>
      </p:sp>
      <p:sp>
        <p:nvSpPr>
          <p:cNvPr id="13" name="TextBox 12"/>
          <p:cNvSpPr txBox="1"/>
          <p:nvPr/>
        </p:nvSpPr>
        <p:spPr>
          <a:xfrm>
            <a:off x="6656888" y="895350"/>
            <a:ext cx="2262963" cy="2462213"/>
          </a:xfrm>
          <a:prstGeom prst="rect">
            <a:avLst/>
          </a:prstGeom>
          <a:noFill/>
        </p:spPr>
        <p:txBody>
          <a:bodyPr wrap="square" rtlCol="0">
            <a:spAutoFit/>
          </a:bodyPr>
          <a:lstStyle/>
          <a:p>
            <a:pPr marL="285750" indent="-285750">
              <a:buFont typeface="Arial" panose="020B0604020202020204" pitchFamily="34" charset="0"/>
              <a:buChar char="•"/>
            </a:pPr>
            <a:endParaRPr lang="en-US" sz="1100" dirty="0" smtClean="0"/>
          </a:p>
          <a:p>
            <a:pPr marL="285750" indent="-285750">
              <a:buFont typeface="Arial" panose="020B0604020202020204" pitchFamily="34" charset="0"/>
              <a:buChar char="•"/>
            </a:pPr>
            <a:r>
              <a:rPr lang="en-US" sz="1100" dirty="0" err="1"/>
              <a:t>VMTurbo</a:t>
            </a:r>
            <a:r>
              <a:rPr lang="en-US" sz="1100" dirty="0"/>
              <a:t> </a:t>
            </a:r>
            <a:r>
              <a:rPr lang="en-US" sz="1100" dirty="0" smtClean="0"/>
              <a:t>proved in order for J.M. Smucker to </a:t>
            </a:r>
            <a:r>
              <a:rPr lang="en-US" sz="1100" dirty="0"/>
              <a:t>successfully add the additional </a:t>
            </a:r>
            <a:r>
              <a:rPr lang="en-US" sz="1100" dirty="0" smtClean="0"/>
              <a:t>29 workloads </a:t>
            </a:r>
            <a:r>
              <a:rPr lang="en-US" sz="1100" dirty="0"/>
              <a:t>to </a:t>
            </a:r>
            <a:r>
              <a:rPr lang="en-US" sz="1100" dirty="0" smtClean="0"/>
              <a:t>the </a:t>
            </a:r>
            <a:r>
              <a:rPr lang="en-US" sz="1100" dirty="0" err="1" smtClean="0"/>
              <a:t>Orr_Development</a:t>
            </a:r>
            <a:r>
              <a:rPr lang="en-US" sz="1100" dirty="0" smtClean="0"/>
              <a:t> environment you would need to purchase 3 hosts to have high QOS.</a:t>
            </a:r>
            <a:endParaRPr lang="en-US" sz="1100" dirty="0"/>
          </a:p>
          <a:p>
            <a:pPr marL="285750" indent="-285750">
              <a:buFont typeface="Arial" panose="020B0604020202020204" pitchFamily="34" charset="0"/>
              <a:buChar char="•"/>
            </a:pPr>
            <a:endParaRPr lang="en-US" sz="1100" dirty="0" smtClean="0"/>
          </a:p>
          <a:p>
            <a:pPr marL="285750" indent="-285750">
              <a:buFont typeface="Arial" panose="020B0604020202020204" pitchFamily="34" charset="0"/>
              <a:buChar char="•"/>
            </a:pPr>
            <a:r>
              <a:rPr lang="en-US" sz="1100" dirty="0" smtClean="0"/>
              <a:t>This allows J.M. Smucker to </a:t>
            </a:r>
            <a:r>
              <a:rPr lang="en-US" sz="1100" i="1" dirty="0" smtClean="0"/>
              <a:t>quantitatively </a:t>
            </a:r>
            <a:r>
              <a:rPr lang="en-US" sz="1100" dirty="0" smtClean="0"/>
              <a:t>ensure a successful workloads are place and sized appropriately across the infrastructure</a:t>
            </a:r>
          </a:p>
        </p:txBody>
      </p:sp>
      <p:pic>
        <p:nvPicPr>
          <p:cNvPr id="2" name="Picture 1"/>
          <p:cNvPicPr>
            <a:picLocks noChangeAspect="1"/>
          </p:cNvPicPr>
          <p:nvPr/>
        </p:nvPicPr>
        <p:blipFill>
          <a:blip r:embed="rId2"/>
          <a:stretch>
            <a:fillRect/>
          </a:stretch>
        </p:blipFill>
        <p:spPr>
          <a:xfrm>
            <a:off x="152400" y="711295"/>
            <a:ext cx="6352088" cy="32979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675602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74637"/>
            <a:ext cx="9144000" cy="86518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b="1" dirty="0" smtClean="0"/>
              <a:t>Testing VMTurbo: </a:t>
            </a:r>
            <a:r>
              <a:rPr lang="en-US" sz="1800" b="1" dirty="0" smtClean="0">
                <a:solidFill>
                  <a:srgbClr val="00B050"/>
                </a:solidFill>
              </a:rPr>
              <a:t>Capacity Planning</a:t>
            </a:r>
            <a:endParaRPr lang="en-US" sz="1800" dirty="0"/>
          </a:p>
        </p:txBody>
      </p:sp>
      <p:pic>
        <p:nvPicPr>
          <p:cNvPr id="4" name="Picture 3"/>
          <p:cNvPicPr>
            <a:picLocks noChangeAspect="1"/>
          </p:cNvPicPr>
          <p:nvPr/>
        </p:nvPicPr>
        <p:blipFill>
          <a:blip r:embed="rId2"/>
          <a:stretch>
            <a:fillRect/>
          </a:stretch>
        </p:blipFill>
        <p:spPr>
          <a:xfrm>
            <a:off x="1227492" y="514350"/>
            <a:ext cx="6689015" cy="34290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33400" y="4324350"/>
            <a:ext cx="8229600" cy="646331"/>
          </a:xfrm>
          <a:prstGeom prst="rect">
            <a:avLst/>
          </a:prstGeom>
          <a:noFill/>
        </p:spPr>
        <p:txBody>
          <a:bodyPr wrap="square" rtlCol="0">
            <a:spAutoFit/>
          </a:bodyPr>
          <a:lstStyle/>
          <a:p>
            <a:r>
              <a:rPr lang="en-US" dirty="0" smtClean="0"/>
              <a:t>VMTurbo will show JM Smucker the before and after state of the cluster regardless of any type of simulated change.</a:t>
            </a:r>
            <a:endParaRPr lang="en-US" dirty="0"/>
          </a:p>
        </p:txBody>
      </p:sp>
    </p:spTree>
    <p:extLst>
      <p:ext uri="{BB962C8B-B14F-4D97-AF65-F5344CB8AC3E}">
        <p14:creationId xmlns:p14="http://schemas.microsoft.com/office/powerpoint/2010/main" val="924553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04800" y="813449"/>
            <a:ext cx="8305800" cy="3046988"/>
          </a:xfrm>
          <a:prstGeom prst="rect">
            <a:avLst/>
          </a:prstGeom>
          <a:noFill/>
        </p:spPr>
        <p:txBody>
          <a:bodyPr wrap="square" rtlCol="0">
            <a:spAutoFit/>
          </a:bodyPr>
          <a:lstStyle/>
          <a:p>
            <a:pPr marL="342900" indent="-342900">
              <a:buAutoNum type="arabicPeriod"/>
            </a:pPr>
            <a:r>
              <a:rPr lang="en-US" sz="1600" dirty="0" smtClean="0"/>
              <a:t>About VMTurbo</a:t>
            </a:r>
            <a:r>
              <a:rPr lang="en-US" sz="1600" dirty="0"/>
              <a:t/>
            </a:r>
            <a:br>
              <a:rPr lang="en-US" sz="1600" dirty="0"/>
            </a:br>
            <a:endParaRPr lang="en-US" sz="1600" dirty="0"/>
          </a:p>
          <a:p>
            <a:pPr marL="342900" indent="-342900">
              <a:buAutoNum type="arabicPeriod"/>
            </a:pPr>
            <a:r>
              <a:rPr lang="en-US" sz="1600" dirty="0" smtClean="0"/>
              <a:t>JM Smucker’s Key Requirements</a:t>
            </a:r>
            <a:r>
              <a:rPr lang="en-US" sz="1600" dirty="0"/>
              <a:t/>
            </a:r>
            <a:br>
              <a:rPr lang="en-US" sz="1600" dirty="0"/>
            </a:br>
            <a:endParaRPr lang="en-US" sz="1600" dirty="0"/>
          </a:p>
          <a:p>
            <a:pPr marL="342900" indent="-342900">
              <a:buAutoNum type="arabicPeriod"/>
            </a:pPr>
            <a:r>
              <a:rPr lang="en-US" sz="1600" dirty="0"/>
              <a:t>POV Overview</a:t>
            </a:r>
            <a:br>
              <a:rPr lang="en-US" sz="1600" dirty="0"/>
            </a:br>
            <a:endParaRPr lang="en-US" sz="1600" dirty="0"/>
          </a:p>
          <a:p>
            <a:pPr marL="342900" indent="-342900">
              <a:buAutoNum type="arabicPeriod"/>
            </a:pPr>
            <a:r>
              <a:rPr lang="en-US" sz="1600" dirty="0"/>
              <a:t>ROI Presentation</a:t>
            </a:r>
            <a:br>
              <a:rPr lang="en-US" sz="1600" dirty="0"/>
            </a:br>
            <a:endParaRPr lang="en-US" sz="1600" dirty="0"/>
          </a:p>
          <a:p>
            <a:pPr marL="342900" indent="-342900">
              <a:buFontTx/>
              <a:buAutoNum type="arabicPeriod"/>
            </a:pPr>
            <a:r>
              <a:rPr lang="en-US" sz="1600" dirty="0"/>
              <a:t>Proposal Discussion </a:t>
            </a:r>
            <a:br>
              <a:rPr lang="en-US" sz="1600" dirty="0"/>
            </a:br>
            <a:endParaRPr lang="en-US" sz="1600" dirty="0"/>
          </a:p>
          <a:p>
            <a:pPr marL="342900" indent="-342900">
              <a:buAutoNum type="arabicPeriod"/>
            </a:pPr>
            <a:r>
              <a:rPr lang="en-US" sz="1600" dirty="0" smtClean="0"/>
              <a:t>Advanced Planning, Custom Dashboards, and Reporting</a:t>
            </a:r>
            <a:r>
              <a:rPr lang="en-US" sz="1600" dirty="0"/>
              <a:t/>
            </a:r>
            <a:br>
              <a:rPr lang="en-US" sz="1600" dirty="0"/>
            </a:br>
            <a:endParaRPr lang="en-US" sz="1600"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1061957" cy="677108"/>
          </a:xfrm>
          <a:prstGeom prst="rect">
            <a:avLst/>
          </a:prstGeom>
          <a:noFill/>
        </p:spPr>
        <p:txBody>
          <a:bodyPr wrap="none" rtlCol="0">
            <a:spAutoFit/>
          </a:bodyPr>
          <a:lstStyle/>
          <a:p>
            <a:r>
              <a:rPr lang="en-US" sz="2000" b="1" dirty="0" smtClean="0"/>
              <a:t>Agenda:</a:t>
            </a:r>
          </a:p>
          <a:p>
            <a:endParaRPr lang="en-US" dirty="0"/>
          </a:p>
        </p:txBody>
      </p:sp>
      <p:sp>
        <p:nvSpPr>
          <p:cNvPr id="7" name="Rectangle 6"/>
          <p:cNvSpPr/>
          <p:nvPr/>
        </p:nvSpPr>
        <p:spPr>
          <a:xfrm>
            <a:off x="304800" y="2187773"/>
            <a:ext cx="7924800" cy="61257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18308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ROI-JMS1 - Excel"/>
          <p:cNvPicPr>
            <a:picLocks noChangeAspect="1"/>
          </p:cNvPicPr>
          <p:nvPr/>
        </p:nvPicPr>
        <p:blipFill rotWithShape="1">
          <a:blip r:embed="rId2">
            <a:extLst>
              <a:ext uri="{28A0092B-C50C-407E-A947-70E740481C1C}">
                <a14:useLocalDpi xmlns:a14="http://schemas.microsoft.com/office/drawing/2010/main" val="0"/>
              </a:ext>
            </a:extLst>
          </a:blip>
          <a:srcRect l="36553" t="36667" r="19744" b="11481"/>
          <a:stretch/>
        </p:blipFill>
        <p:spPr>
          <a:xfrm>
            <a:off x="4114800" y="1123949"/>
            <a:ext cx="4572000" cy="2425907"/>
          </a:xfrm>
          <a:prstGeom prst="rect">
            <a:avLst/>
          </a:prstGeom>
        </p:spPr>
      </p:pic>
      <p:sp>
        <p:nvSpPr>
          <p:cNvPr id="21" name="Rectangle 20"/>
          <p:cNvSpPr/>
          <p:nvPr/>
        </p:nvSpPr>
        <p:spPr>
          <a:xfrm>
            <a:off x="4191000" y="3790950"/>
            <a:ext cx="4876799"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6172200" cy="1292662"/>
          </a:xfrm>
          <a:prstGeom prst="rect">
            <a:avLst/>
          </a:prstGeom>
          <a:noFill/>
        </p:spPr>
        <p:txBody>
          <a:bodyPr wrap="square" rtlCol="0">
            <a:spAutoFit/>
          </a:bodyPr>
          <a:lstStyle/>
          <a:p>
            <a:r>
              <a:rPr lang="en-US" sz="2000" b="1" dirty="0" smtClean="0"/>
              <a:t>Return on Investment Summary</a:t>
            </a:r>
            <a:endParaRPr lang="en-US" sz="2000" b="1" dirty="0">
              <a:solidFill>
                <a:srgbClr val="00B050"/>
              </a:solidFill>
            </a:endParaRPr>
          </a:p>
          <a:p>
            <a:r>
              <a:rPr lang="en-US" sz="2000" b="1" i="1" dirty="0" smtClean="0">
                <a:solidFill>
                  <a:srgbClr val="00B050"/>
                </a:solidFill>
              </a:rPr>
              <a:t>Projected payback period of </a:t>
            </a:r>
            <a:r>
              <a:rPr lang="en-US" sz="2000" b="1" i="1" u="sng" dirty="0">
                <a:solidFill>
                  <a:srgbClr val="00B050"/>
                </a:solidFill>
              </a:rPr>
              <a:t>9</a:t>
            </a:r>
            <a:r>
              <a:rPr lang="en-US" sz="2000" b="1" i="1" u="sng" dirty="0" smtClean="0">
                <a:solidFill>
                  <a:srgbClr val="00B050"/>
                </a:solidFill>
              </a:rPr>
              <a:t> months</a:t>
            </a:r>
            <a:r>
              <a:rPr lang="en-US" sz="2000" b="1" i="1" dirty="0" smtClean="0">
                <a:solidFill>
                  <a:srgbClr val="00B050"/>
                </a:solidFill>
              </a:rPr>
              <a:t>… @20% increase in VM Density.</a:t>
            </a:r>
          </a:p>
          <a:p>
            <a:endParaRPr lang="en-US" dirty="0"/>
          </a:p>
        </p:txBody>
      </p:sp>
      <p:sp>
        <p:nvSpPr>
          <p:cNvPr id="7" name="Down Arrow 6"/>
          <p:cNvSpPr/>
          <p:nvPr/>
        </p:nvSpPr>
        <p:spPr>
          <a:xfrm>
            <a:off x="6248400" y="2032102"/>
            <a:ext cx="457200" cy="609600"/>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267200" y="3790950"/>
            <a:ext cx="4572000" cy="954107"/>
          </a:xfrm>
          <a:prstGeom prst="rect">
            <a:avLst/>
          </a:prstGeom>
        </p:spPr>
        <p:txBody>
          <a:bodyPr>
            <a:spAutoFit/>
          </a:bodyPr>
          <a:lstStyle/>
          <a:p>
            <a:pPr marL="285750" indent="-285750">
              <a:buFont typeface="Arial" panose="020B0604020202020204" pitchFamily="34" charset="0"/>
              <a:buChar char="•"/>
            </a:pPr>
            <a:r>
              <a:rPr lang="en-US" sz="1400" dirty="0" smtClean="0"/>
              <a:t>Plan on purchasing 8 ESX hosts for growth: 17 VMs per host = 136 more VMs, or 15% growth.</a:t>
            </a:r>
          </a:p>
          <a:p>
            <a:pPr marL="285750" indent="-285750">
              <a:buFont typeface="Arial" panose="020B0604020202020204" pitchFamily="34" charset="0"/>
              <a:buChar char="•"/>
            </a:pPr>
            <a:r>
              <a:rPr lang="en-US" sz="1400" dirty="0" smtClean="0"/>
              <a:t>80% reduction in time managing environment (20 hours per month)</a:t>
            </a:r>
            <a:endParaRPr lang="en-US" sz="1100" dirty="0" smtClean="0"/>
          </a:p>
        </p:txBody>
      </p:sp>
      <p:pic>
        <p:nvPicPr>
          <p:cNvPr id="4" name="Picture 3" descr="ROI-JMS1 - Excel"/>
          <p:cNvPicPr>
            <a:picLocks noChangeAspect="1"/>
          </p:cNvPicPr>
          <p:nvPr/>
        </p:nvPicPr>
        <p:blipFill rotWithShape="1">
          <a:blip r:embed="rId2">
            <a:extLst>
              <a:ext uri="{28A0092B-C50C-407E-A947-70E740481C1C}">
                <a14:useLocalDpi xmlns:a14="http://schemas.microsoft.com/office/drawing/2010/main" val="0"/>
              </a:ext>
            </a:extLst>
          </a:blip>
          <a:srcRect l="2936" t="26296" r="66809" b="10000"/>
          <a:stretch/>
        </p:blipFill>
        <p:spPr>
          <a:xfrm>
            <a:off x="114299" y="1123949"/>
            <a:ext cx="3162301" cy="3777191"/>
          </a:xfrm>
          <a:prstGeom prst="rect">
            <a:avLst/>
          </a:prstGeom>
        </p:spPr>
      </p:pic>
    </p:spTree>
    <p:extLst>
      <p:ext uri="{BB962C8B-B14F-4D97-AF65-F5344CB8AC3E}">
        <p14:creationId xmlns:p14="http://schemas.microsoft.com/office/powerpoint/2010/main" val="15524737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OI-JMS1 - Excel"/>
          <p:cNvPicPr>
            <a:picLocks noChangeAspect="1"/>
          </p:cNvPicPr>
          <p:nvPr/>
        </p:nvPicPr>
        <p:blipFill rotWithShape="1">
          <a:blip r:embed="rId2">
            <a:extLst>
              <a:ext uri="{28A0092B-C50C-407E-A947-70E740481C1C}">
                <a14:useLocalDpi xmlns:a14="http://schemas.microsoft.com/office/drawing/2010/main" val="0"/>
              </a:ext>
            </a:extLst>
          </a:blip>
          <a:srcRect l="30670" t="27778" r="45798" b="15926"/>
          <a:stretch/>
        </p:blipFill>
        <p:spPr>
          <a:xfrm>
            <a:off x="5029200" y="772746"/>
            <a:ext cx="3048001" cy="413657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6172200" cy="677108"/>
          </a:xfrm>
          <a:prstGeom prst="rect">
            <a:avLst/>
          </a:prstGeom>
          <a:noFill/>
        </p:spPr>
        <p:txBody>
          <a:bodyPr wrap="square" rtlCol="0">
            <a:spAutoFit/>
          </a:bodyPr>
          <a:lstStyle/>
          <a:p>
            <a:r>
              <a:rPr lang="en-US" sz="2000" b="1" dirty="0" smtClean="0"/>
              <a:t>Return on Investment Summary</a:t>
            </a:r>
            <a:endParaRPr lang="en-US" sz="2000" b="1" dirty="0">
              <a:solidFill>
                <a:srgbClr val="00B050"/>
              </a:solidFill>
            </a:endParaRPr>
          </a:p>
          <a:p>
            <a:endParaRPr lang="en-US" dirty="0"/>
          </a:p>
        </p:txBody>
      </p:sp>
      <p:sp>
        <p:nvSpPr>
          <p:cNvPr id="3" name="Rectangle 2"/>
          <p:cNvSpPr/>
          <p:nvPr/>
        </p:nvSpPr>
        <p:spPr>
          <a:xfrm>
            <a:off x="4953000" y="2038350"/>
            <a:ext cx="3276600" cy="5334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92395" y="1200150"/>
            <a:ext cx="4572000" cy="923330"/>
          </a:xfrm>
          <a:prstGeom prst="rect">
            <a:avLst/>
          </a:prstGeom>
        </p:spPr>
        <p:txBody>
          <a:bodyPr>
            <a:spAutoFit/>
          </a:bodyPr>
          <a:lstStyle/>
          <a:p>
            <a:r>
              <a:rPr lang="en-US" b="1" i="1" dirty="0" smtClean="0">
                <a:solidFill>
                  <a:srgbClr val="00B050"/>
                </a:solidFill>
              </a:rPr>
              <a:t>ROI Key Assumptions…20% increase in VM Density drives  </a:t>
            </a:r>
            <a:r>
              <a:rPr lang="en-US" b="1" i="1" u="sng" dirty="0" smtClean="0">
                <a:solidFill>
                  <a:srgbClr val="00B050"/>
                </a:solidFill>
              </a:rPr>
              <a:t>14 less host</a:t>
            </a:r>
            <a:r>
              <a:rPr lang="en-US" b="1" i="1" dirty="0" smtClean="0">
                <a:solidFill>
                  <a:srgbClr val="00B050"/>
                </a:solidFill>
              </a:rPr>
              <a:t> purchases over 3 years.. </a:t>
            </a:r>
            <a:r>
              <a:rPr lang="en-US" b="1" i="1" u="sng" dirty="0" smtClean="0">
                <a:solidFill>
                  <a:srgbClr val="00B050"/>
                </a:solidFill>
              </a:rPr>
              <a:t>$275,000</a:t>
            </a:r>
          </a:p>
        </p:txBody>
      </p:sp>
    </p:spTree>
    <p:extLst>
      <p:ext uri="{BB962C8B-B14F-4D97-AF65-F5344CB8AC3E}">
        <p14:creationId xmlns:p14="http://schemas.microsoft.com/office/powerpoint/2010/main" val="19322343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6172200" cy="677108"/>
          </a:xfrm>
          <a:prstGeom prst="rect">
            <a:avLst/>
          </a:prstGeom>
          <a:noFill/>
        </p:spPr>
        <p:txBody>
          <a:bodyPr wrap="square" rtlCol="0">
            <a:spAutoFit/>
          </a:bodyPr>
          <a:lstStyle/>
          <a:p>
            <a:r>
              <a:rPr lang="en-US" sz="2000" b="1" dirty="0" smtClean="0"/>
              <a:t>Return on Investment Summary</a:t>
            </a:r>
            <a:endParaRPr lang="en-US" sz="2000" b="1" dirty="0">
              <a:solidFill>
                <a:srgbClr val="00B050"/>
              </a:solidFill>
            </a:endParaRPr>
          </a:p>
          <a:p>
            <a:endParaRPr lang="en-US" dirty="0"/>
          </a:p>
        </p:txBody>
      </p:sp>
      <p:sp>
        <p:nvSpPr>
          <p:cNvPr id="8" name="Rectangle 7"/>
          <p:cNvSpPr/>
          <p:nvPr/>
        </p:nvSpPr>
        <p:spPr>
          <a:xfrm>
            <a:off x="250382" y="481921"/>
            <a:ext cx="4572000" cy="646331"/>
          </a:xfrm>
          <a:prstGeom prst="rect">
            <a:avLst/>
          </a:prstGeom>
        </p:spPr>
        <p:txBody>
          <a:bodyPr>
            <a:spAutoFit/>
          </a:bodyPr>
          <a:lstStyle/>
          <a:p>
            <a:r>
              <a:rPr lang="en-US" b="1" i="1" dirty="0" smtClean="0">
                <a:solidFill>
                  <a:srgbClr val="00B050"/>
                </a:solidFill>
              </a:rPr>
              <a:t>On a P&amp;L basis…</a:t>
            </a:r>
            <a:endParaRPr lang="en-US" b="1" i="1" u="sng" dirty="0" smtClean="0">
              <a:solidFill>
                <a:srgbClr val="00B050"/>
              </a:solidFill>
            </a:endParaRPr>
          </a:p>
          <a:p>
            <a:endParaRPr lang="en-US" b="1" i="1" u="sng" dirty="0" smtClean="0">
              <a:solidFill>
                <a:srgbClr val="00B050"/>
              </a:solidFill>
            </a:endParaRPr>
          </a:p>
        </p:txBody>
      </p:sp>
      <p:pic>
        <p:nvPicPr>
          <p:cNvPr id="9" name="Picture 8" descr="ROI-JMS1 - Excel"/>
          <p:cNvPicPr>
            <a:picLocks noChangeAspect="1"/>
          </p:cNvPicPr>
          <p:nvPr/>
        </p:nvPicPr>
        <p:blipFill rotWithShape="1">
          <a:blip r:embed="rId3">
            <a:extLst>
              <a:ext uri="{28A0092B-C50C-407E-A947-70E740481C1C}">
                <a14:useLocalDpi xmlns:a14="http://schemas.microsoft.com/office/drawing/2010/main" val="0"/>
              </a:ext>
            </a:extLst>
          </a:blip>
          <a:srcRect l="10499" t="27778" r="46638" b="12963"/>
          <a:stretch/>
        </p:blipFill>
        <p:spPr>
          <a:xfrm>
            <a:off x="2481385" y="1091521"/>
            <a:ext cx="4751793" cy="3726896"/>
          </a:xfrm>
          <a:prstGeom prst="rect">
            <a:avLst/>
          </a:prstGeom>
        </p:spPr>
      </p:pic>
      <p:sp>
        <p:nvSpPr>
          <p:cNvPr id="3" name="Rectangle 2"/>
          <p:cNvSpPr/>
          <p:nvPr/>
        </p:nvSpPr>
        <p:spPr>
          <a:xfrm>
            <a:off x="2438400" y="4476750"/>
            <a:ext cx="5121932" cy="43526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90187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1061957" cy="677108"/>
          </a:xfrm>
          <a:prstGeom prst="rect">
            <a:avLst/>
          </a:prstGeom>
          <a:noFill/>
        </p:spPr>
        <p:txBody>
          <a:bodyPr wrap="none" rtlCol="0">
            <a:spAutoFit/>
          </a:bodyPr>
          <a:lstStyle/>
          <a:p>
            <a:r>
              <a:rPr lang="en-US" sz="2000" b="1" dirty="0" smtClean="0"/>
              <a:t>Agenda:</a:t>
            </a:r>
          </a:p>
          <a:p>
            <a:endParaRPr lang="en-US" dirty="0"/>
          </a:p>
        </p:txBody>
      </p:sp>
      <p:sp>
        <p:nvSpPr>
          <p:cNvPr id="7" name="Rectangle 6"/>
          <p:cNvSpPr/>
          <p:nvPr/>
        </p:nvSpPr>
        <p:spPr>
          <a:xfrm>
            <a:off x="304800" y="739973"/>
            <a:ext cx="7924800" cy="61257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04800" y="813449"/>
            <a:ext cx="8305800" cy="3046988"/>
          </a:xfrm>
          <a:prstGeom prst="rect">
            <a:avLst/>
          </a:prstGeom>
          <a:noFill/>
        </p:spPr>
        <p:txBody>
          <a:bodyPr wrap="square" rtlCol="0">
            <a:spAutoFit/>
          </a:bodyPr>
          <a:lstStyle/>
          <a:p>
            <a:pPr marL="342900" indent="-342900">
              <a:buAutoNum type="arabicPeriod"/>
            </a:pPr>
            <a:r>
              <a:rPr lang="en-US" sz="1600" dirty="0" smtClean="0"/>
              <a:t>About VMTurbo</a:t>
            </a:r>
            <a:r>
              <a:rPr lang="en-US" sz="1600" dirty="0"/>
              <a:t/>
            </a:r>
            <a:br>
              <a:rPr lang="en-US" sz="1600" dirty="0"/>
            </a:br>
            <a:endParaRPr lang="en-US" sz="1600" dirty="0"/>
          </a:p>
          <a:p>
            <a:pPr marL="342900" indent="-342900">
              <a:buAutoNum type="arabicPeriod"/>
            </a:pPr>
            <a:r>
              <a:rPr lang="en-US" sz="1600" dirty="0" smtClean="0"/>
              <a:t>JM </a:t>
            </a:r>
            <a:r>
              <a:rPr lang="en-US" sz="1600" dirty="0" err="1" smtClean="0"/>
              <a:t>Smuckers</a:t>
            </a:r>
            <a:r>
              <a:rPr lang="en-US" sz="1600" dirty="0" smtClean="0"/>
              <a:t> Key Requirements</a:t>
            </a:r>
            <a:r>
              <a:rPr lang="en-US" sz="1600" dirty="0"/>
              <a:t/>
            </a:r>
            <a:br>
              <a:rPr lang="en-US" sz="1600" dirty="0"/>
            </a:br>
            <a:endParaRPr lang="en-US" sz="1600" dirty="0"/>
          </a:p>
          <a:p>
            <a:pPr marL="342900" indent="-342900">
              <a:buAutoNum type="arabicPeriod"/>
            </a:pPr>
            <a:r>
              <a:rPr lang="en-US" sz="1600" dirty="0"/>
              <a:t>POV Overview</a:t>
            </a:r>
            <a:br>
              <a:rPr lang="en-US" sz="1600" dirty="0"/>
            </a:br>
            <a:endParaRPr lang="en-US" sz="1600" dirty="0"/>
          </a:p>
          <a:p>
            <a:pPr marL="342900" indent="-342900">
              <a:buAutoNum type="arabicPeriod"/>
            </a:pPr>
            <a:r>
              <a:rPr lang="en-US" sz="1600" dirty="0"/>
              <a:t>ROI Presentation</a:t>
            </a:r>
            <a:br>
              <a:rPr lang="en-US" sz="1600" dirty="0"/>
            </a:br>
            <a:endParaRPr lang="en-US" sz="1600" dirty="0"/>
          </a:p>
          <a:p>
            <a:pPr marL="342900" indent="-342900">
              <a:buFontTx/>
              <a:buAutoNum type="arabicPeriod"/>
            </a:pPr>
            <a:r>
              <a:rPr lang="en-US" sz="1600" dirty="0"/>
              <a:t>Proposal Discussion </a:t>
            </a:r>
            <a:br>
              <a:rPr lang="en-US" sz="1600" dirty="0"/>
            </a:br>
            <a:endParaRPr lang="en-US" sz="1600" dirty="0"/>
          </a:p>
          <a:p>
            <a:pPr marL="342900" indent="-342900">
              <a:buAutoNum type="arabicPeriod"/>
            </a:pPr>
            <a:r>
              <a:rPr lang="en-US" sz="1600" dirty="0" smtClean="0"/>
              <a:t>Advanced Planning, Custom Dashboards, and Reporting</a:t>
            </a:r>
            <a:r>
              <a:rPr lang="en-US" sz="1600" dirty="0"/>
              <a:t/>
            </a:r>
            <a:br>
              <a:rPr lang="en-US" sz="1600" dirty="0"/>
            </a:br>
            <a:endParaRPr lang="en-US" sz="1600" dirty="0"/>
          </a:p>
        </p:txBody>
      </p:sp>
    </p:spTree>
    <p:extLst>
      <p:ext uri="{BB962C8B-B14F-4D97-AF65-F5344CB8AC3E}">
        <p14:creationId xmlns:p14="http://schemas.microsoft.com/office/powerpoint/2010/main" val="15093185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1061957" cy="677108"/>
          </a:xfrm>
          <a:prstGeom prst="rect">
            <a:avLst/>
          </a:prstGeom>
          <a:noFill/>
        </p:spPr>
        <p:txBody>
          <a:bodyPr wrap="none" rtlCol="0">
            <a:spAutoFit/>
          </a:bodyPr>
          <a:lstStyle/>
          <a:p>
            <a:r>
              <a:rPr lang="en-US" sz="2000" b="1" dirty="0" smtClean="0"/>
              <a:t>Agenda:</a:t>
            </a:r>
          </a:p>
          <a:p>
            <a:endParaRPr lang="en-US" dirty="0"/>
          </a:p>
        </p:txBody>
      </p:sp>
      <p:sp>
        <p:nvSpPr>
          <p:cNvPr id="7" name="Rectangle 6"/>
          <p:cNvSpPr/>
          <p:nvPr/>
        </p:nvSpPr>
        <p:spPr>
          <a:xfrm>
            <a:off x="304800" y="2644973"/>
            <a:ext cx="7924800" cy="61257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04800" y="813449"/>
            <a:ext cx="8305800" cy="3046988"/>
          </a:xfrm>
          <a:prstGeom prst="rect">
            <a:avLst/>
          </a:prstGeom>
          <a:noFill/>
        </p:spPr>
        <p:txBody>
          <a:bodyPr wrap="square" rtlCol="0">
            <a:spAutoFit/>
          </a:bodyPr>
          <a:lstStyle/>
          <a:p>
            <a:pPr marL="342900" indent="-342900">
              <a:buAutoNum type="arabicPeriod"/>
            </a:pPr>
            <a:r>
              <a:rPr lang="en-US" sz="1600" dirty="0"/>
              <a:t>About VMTurbo</a:t>
            </a:r>
            <a:br>
              <a:rPr lang="en-US" sz="1600" dirty="0"/>
            </a:br>
            <a:endParaRPr lang="en-US" sz="1600" dirty="0"/>
          </a:p>
          <a:p>
            <a:pPr marL="342900" indent="-342900">
              <a:buAutoNum type="arabicPeriod"/>
            </a:pPr>
            <a:r>
              <a:rPr lang="en-US" sz="1600" dirty="0"/>
              <a:t>JM Smucker Key Requirements</a:t>
            </a:r>
            <a:br>
              <a:rPr lang="en-US" sz="1600" dirty="0"/>
            </a:br>
            <a:endParaRPr lang="en-US" sz="1600" dirty="0"/>
          </a:p>
          <a:p>
            <a:pPr marL="342900" indent="-342900">
              <a:buAutoNum type="arabicPeriod"/>
            </a:pPr>
            <a:r>
              <a:rPr lang="en-US" sz="1600" dirty="0"/>
              <a:t>POV Overview</a:t>
            </a:r>
            <a:br>
              <a:rPr lang="en-US" sz="1600" dirty="0"/>
            </a:br>
            <a:endParaRPr lang="en-US" sz="1600" dirty="0"/>
          </a:p>
          <a:p>
            <a:pPr marL="342900" indent="-342900">
              <a:buAutoNum type="arabicPeriod"/>
            </a:pPr>
            <a:r>
              <a:rPr lang="en-US" sz="1600" dirty="0"/>
              <a:t>ROI Presentation</a:t>
            </a:r>
            <a:br>
              <a:rPr lang="en-US" sz="1600" dirty="0"/>
            </a:br>
            <a:endParaRPr lang="en-US" sz="1600" dirty="0"/>
          </a:p>
          <a:p>
            <a:pPr marL="342900" indent="-342900">
              <a:buFontTx/>
              <a:buAutoNum type="arabicPeriod"/>
            </a:pPr>
            <a:r>
              <a:rPr lang="en-US" sz="1600" dirty="0"/>
              <a:t>Proposal Discussion </a:t>
            </a:r>
            <a:br>
              <a:rPr lang="en-US" sz="1600" dirty="0"/>
            </a:br>
            <a:endParaRPr lang="en-US" sz="1600" dirty="0"/>
          </a:p>
          <a:p>
            <a:pPr marL="342900" indent="-342900">
              <a:buAutoNum type="arabicPeriod"/>
            </a:pPr>
            <a:r>
              <a:rPr lang="en-US" sz="1600" dirty="0"/>
              <a:t>Advanced planning and custom dashboard tutorial</a:t>
            </a:r>
            <a:r>
              <a:rPr lang="en-US" sz="1600" dirty="0"/>
              <a:t/>
            </a:r>
            <a:br>
              <a:rPr lang="en-US" sz="1600" dirty="0"/>
            </a:br>
            <a:endParaRPr lang="en-US" sz="1600" dirty="0"/>
          </a:p>
        </p:txBody>
      </p:sp>
    </p:spTree>
    <p:extLst>
      <p:ext uri="{BB962C8B-B14F-4D97-AF65-F5344CB8AC3E}">
        <p14:creationId xmlns:p14="http://schemas.microsoft.com/office/powerpoint/2010/main" val="37002093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48" y="55636"/>
            <a:ext cx="7886700" cy="466508"/>
          </a:xfrm>
        </p:spPr>
        <p:txBody>
          <a:bodyPr>
            <a:noAutofit/>
          </a:bodyPr>
          <a:lstStyle/>
          <a:p>
            <a:pPr algn="l"/>
            <a:r>
              <a:rPr lang="en-US" sz="3200" dirty="0" smtClean="0"/>
              <a:t>Operationalizing VMTurbo – the Plan</a:t>
            </a:r>
            <a:endParaRPr lang="en-US" sz="3200" dirty="0"/>
          </a:p>
        </p:txBody>
      </p:sp>
      <p:sp>
        <p:nvSpPr>
          <p:cNvPr id="3" name="Content Placeholder 2"/>
          <p:cNvSpPr>
            <a:spLocks noGrp="1"/>
          </p:cNvSpPr>
          <p:nvPr>
            <p:ph idx="1"/>
          </p:nvPr>
        </p:nvSpPr>
        <p:spPr>
          <a:xfrm>
            <a:off x="363683" y="737971"/>
            <a:ext cx="7886700" cy="3263504"/>
          </a:xfrm>
        </p:spPr>
        <p:txBody>
          <a:bodyPr>
            <a:noAutofit/>
          </a:bodyPr>
          <a:lstStyle/>
          <a:p>
            <a:pPr marL="0" indent="0">
              <a:buNone/>
            </a:pPr>
            <a:r>
              <a:rPr lang="en-US" sz="1200" b="1" i="1" u="sng" dirty="0" smtClean="0">
                <a:solidFill>
                  <a:srgbClr val="00B050"/>
                </a:solidFill>
              </a:rPr>
              <a:t>RAPID SUCCESS ENGAGEMENT:</a:t>
            </a:r>
          </a:p>
          <a:p>
            <a:pPr marL="0" indent="0">
              <a:buNone/>
            </a:pPr>
            <a:endParaRPr lang="en-US" sz="1200" b="1" i="1" dirty="0"/>
          </a:p>
          <a:p>
            <a:pPr marL="0" indent="0">
              <a:buNone/>
            </a:pPr>
            <a:r>
              <a:rPr lang="en-US" sz="1200" b="1" i="1" dirty="0" smtClean="0"/>
              <a:t>JM Smucker has </a:t>
            </a:r>
            <a:r>
              <a:rPr lang="en-US" sz="1200" b="1" i="1" dirty="0"/>
              <a:t>worked with VMTurbo to quickly Operationalize VMTurbo:</a:t>
            </a:r>
          </a:p>
          <a:p>
            <a:pPr marL="257175" indent="-257175">
              <a:buAutoNum type="arabicPeriod"/>
            </a:pPr>
            <a:r>
              <a:rPr lang="en-US" sz="1200" dirty="0"/>
              <a:t>VMTurbo license key enabled (platform is already installed, minimal time needed to upgrade to new version, add additional </a:t>
            </a:r>
            <a:r>
              <a:rPr lang="en-US" sz="1200" dirty="0" err="1"/>
              <a:t>vCenters</a:t>
            </a:r>
            <a:r>
              <a:rPr lang="en-US" sz="1200" dirty="0"/>
              <a:t>, and license key).</a:t>
            </a:r>
          </a:p>
          <a:p>
            <a:pPr marL="257175" indent="-257175">
              <a:buAutoNum type="arabicPeriod"/>
            </a:pPr>
            <a:r>
              <a:rPr lang="en-US" sz="1200" dirty="0"/>
              <a:t>Discussed Requirements with VMTurbo Rapid Success Team.</a:t>
            </a:r>
          </a:p>
          <a:p>
            <a:pPr marL="257175" indent="-257175">
              <a:buAutoNum type="arabicPeriod"/>
            </a:pPr>
            <a:r>
              <a:rPr lang="en-US" sz="1200" dirty="0"/>
              <a:t>Value Plan created:</a:t>
            </a:r>
          </a:p>
          <a:p>
            <a:pPr marL="342900" lvl="1" indent="0">
              <a:buNone/>
            </a:pPr>
            <a:r>
              <a:rPr lang="en-US" sz="900" b="1" dirty="0"/>
              <a:t>Harmony</a:t>
            </a:r>
            <a:r>
              <a:rPr lang="en-US" sz="900" dirty="0"/>
              <a:t>	</a:t>
            </a:r>
          </a:p>
          <a:p>
            <a:pPr marL="600075" lvl="1" indent="-257175">
              <a:buAutoNum type="arabicPeriod"/>
            </a:pPr>
            <a:r>
              <a:rPr lang="en-US" sz="900" dirty="0"/>
              <a:t>VM Move Actions Automated / Manually applied</a:t>
            </a:r>
          </a:p>
          <a:p>
            <a:pPr marL="600075" lvl="1" indent="-257175">
              <a:buAutoNum type="arabicPeriod"/>
            </a:pPr>
            <a:r>
              <a:rPr lang="en-US" sz="900" dirty="0"/>
              <a:t>Plan: Model with constraints, higher host utilization, reduce future spend / increase VM Headroom</a:t>
            </a:r>
          </a:p>
          <a:p>
            <a:pPr marL="600075" lvl="1" indent="-257175">
              <a:buAutoNum type="arabicPeriod"/>
            </a:pPr>
            <a:r>
              <a:rPr lang="en-US" sz="900" dirty="0"/>
              <a:t>Storage: equalize latency and IOPs</a:t>
            </a:r>
          </a:p>
          <a:p>
            <a:pPr marL="600075" lvl="1" indent="-257175">
              <a:buAutoNum type="arabicPeriod"/>
            </a:pPr>
            <a:r>
              <a:rPr lang="en-US" sz="900" dirty="0"/>
              <a:t>VM Right sizing's: understand the opportunity to release committed resources</a:t>
            </a:r>
            <a:endParaRPr lang="en-US" sz="1200" dirty="0"/>
          </a:p>
          <a:p>
            <a:pPr marL="342900" lvl="1" indent="0">
              <a:buNone/>
            </a:pPr>
            <a:r>
              <a:rPr lang="en-US" sz="900" b="1" dirty="0"/>
              <a:t>Liquidity:</a:t>
            </a:r>
          </a:p>
          <a:p>
            <a:pPr marL="600075" lvl="1" indent="-257175">
              <a:buAutoNum type="arabicPeriod"/>
            </a:pPr>
            <a:r>
              <a:rPr lang="en-US" sz="900" dirty="0"/>
              <a:t>Examine Constraints – cluster boundaries</a:t>
            </a:r>
          </a:p>
          <a:p>
            <a:pPr marL="600075" lvl="1" indent="-257175">
              <a:buAutoNum type="arabicPeriod"/>
            </a:pPr>
            <a:r>
              <a:rPr lang="en-US" sz="900" dirty="0"/>
              <a:t>Plan: model without constraints</a:t>
            </a:r>
          </a:p>
          <a:p>
            <a:pPr marL="600075" lvl="1" indent="-257175">
              <a:buAutoNum type="arabicPeriod"/>
            </a:pPr>
            <a:r>
              <a:rPr lang="en-US" sz="900" dirty="0"/>
              <a:t>Utilization model vs. Static Tiering</a:t>
            </a:r>
          </a:p>
          <a:p>
            <a:pPr marL="342900" lvl="1" indent="0">
              <a:buNone/>
            </a:pPr>
            <a:r>
              <a:rPr lang="en-US" sz="900" b="1" dirty="0"/>
              <a:t>Demand Drive Automated Control</a:t>
            </a:r>
          </a:p>
          <a:p>
            <a:pPr lvl="1">
              <a:buAutoNum type="arabicPeriod"/>
            </a:pPr>
            <a:r>
              <a:rPr lang="en-US" sz="900" dirty="0"/>
              <a:t>Adaptive control in response to varying demand </a:t>
            </a:r>
          </a:p>
          <a:p>
            <a:pPr lvl="1">
              <a:buAutoNum type="arabicPeriod"/>
            </a:pPr>
            <a:r>
              <a:rPr lang="en-US" sz="900" dirty="0"/>
              <a:t>Integrated with provisioning for intelligent initial placement</a:t>
            </a:r>
          </a:p>
          <a:p>
            <a:pPr lvl="1">
              <a:buAutoNum type="arabicPeriod"/>
            </a:pPr>
            <a:r>
              <a:rPr lang="en-US" sz="900" dirty="0"/>
              <a:t>Spanning Technologies and vendor agnostic approach</a:t>
            </a:r>
          </a:p>
          <a:p>
            <a:pPr lvl="1">
              <a:buAutoNum type="arabicPeriod"/>
            </a:pPr>
            <a:r>
              <a:rPr lang="en-US" sz="900" dirty="0"/>
              <a:t>New technology adoption and value</a:t>
            </a:r>
          </a:p>
          <a:p>
            <a:pPr marL="0" indent="0">
              <a:buNone/>
            </a:pPr>
            <a:endParaRPr lang="en-US" sz="1200" dirty="0"/>
          </a:p>
          <a:p>
            <a:pPr marL="0" indent="0">
              <a:buNone/>
            </a:pPr>
            <a:endParaRPr lang="en-US" sz="1200" dirty="0"/>
          </a:p>
          <a:p>
            <a:pPr lvl="1"/>
            <a:endParaRPr lang="en-US" sz="1200"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Tree>
    <p:extLst>
      <p:ext uri="{BB962C8B-B14F-4D97-AF65-F5344CB8AC3E}">
        <p14:creationId xmlns:p14="http://schemas.microsoft.com/office/powerpoint/2010/main" val="22859539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48" y="55636"/>
            <a:ext cx="7886700" cy="466508"/>
          </a:xfrm>
        </p:spPr>
        <p:txBody>
          <a:bodyPr>
            <a:noAutofit/>
          </a:bodyPr>
          <a:lstStyle/>
          <a:p>
            <a:pPr algn="l"/>
            <a:r>
              <a:rPr lang="en-US" sz="2800" dirty="0" smtClean="0"/>
              <a:t>Operationalizing VMTurbo – the Plan</a:t>
            </a:r>
            <a:endParaRPr lang="en-US" sz="2800" dirty="0"/>
          </a:p>
        </p:txBody>
      </p:sp>
      <p:sp>
        <p:nvSpPr>
          <p:cNvPr id="3" name="Content Placeholder 2"/>
          <p:cNvSpPr>
            <a:spLocks noGrp="1"/>
          </p:cNvSpPr>
          <p:nvPr>
            <p:ph idx="1"/>
          </p:nvPr>
        </p:nvSpPr>
        <p:spPr>
          <a:xfrm>
            <a:off x="363683" y="737971"/>
            <a:ext cx="7886700" cy="3263504"/>
          </a:xfrm>
        </p:spPr>
        <p:txBody>
          <a:bodyPr>
            <a:noAutofit/>
          </a:bodyPr>
          <a:lstStyle/>
          <a:p>
            <a:pPr marL="0" indent="0">
              <a:buNone/>
            </a:pPr>
            <a:r>
              <a:rPr lang="en-US" sz="900" b="1" dirty="0"/>
              <a:t>4. VMTurbo Value Milestone &amp; Run Book creation:</a:t>
            </a:r>
          </a:p>
          <a:p>
            <a:pPr marL="0" indent="0">
              <a:buNone/>
            </a:pPr>
            <a:r>
              <a:rPr lang="en-US" sz="900" dirty="0"/>
              <a:t>	1. Document initial state of </a:t>
            </a:r>
            <a:r>
              <a:rPr lang="en-US" sz="900" dirty="0" smtClean="0"/>
              <a:t>JM Smucker</a:t>
            </a:r>
            <a:endParaRPr lang="en-US" sz="900" dirty="0"/>
          </a:p>
          <a:p>
            <a:pPr marL="0" indent="0">
              <a:buNone/>
            </a:pPr>
            <a:r>
              <a:rPr lang="en-US" sz="900" dirty="0"/>
              <a:t>	2. Detailed Rapid Success Recommendation and Summary report with milestones and measurable outcomes</a:t>
            </a:r>
          </a:p>
          <a:p>
            <a:pPr marL="0" indent="0">
              <a:buNone/>
            </a:pPr>
            <a:r>
              <a:rPr lang="en-US" sz="900" b="1" dirty="0"/>
              <a:t>5. Rapid Success Engagement includes:</a:t>
            </a:r>
          </a:p>
          <a:p>
            <a:pPr marL="0" indent="0">
              <a:buNone/>
            </a:pPr>
            <a:r>
              <a:rPr lang="en-US" sz="900" dirty="0"/>
              <a:t>	1. Two days of on-site advanced training providing both lab and hands on instruction with a certified VMTurbo Trainer</a:t>
            </a:r>
          </a:p>
          <a:p>
            <a:pPr marL="0" indent="0">
              <a:buNone/>
            </a:pPr>
            <a:r>
              <a:rPr lang="en-US" sz="900" dirty="0"/>
              <a:t>	2. Two days of consultative services from a VMTurbo Customer Success Manager to understand the use-cases outlined, people, processes and 	integration points and provide guidance and knowledge transfer</a:t>
            </a:r>
          </a:p>
          <a:p>
            <a:pPr marL="0" indent="0">
              <a:buNone/>
            </a:pPr>
            <a:r>
              <a:rPr lang="en-US" sz="900" dirty="0"/>
              <a:t>	3. Review more complex use cases and document how to leverage VMTurbo for solving these problems</a:t>
            </a:r>
          </a:p>
          <a:p>
            <a:pPr marL="0" indent="0">
              <a:buNone/>
            </a:pPr>
            <a:r>
              <a:rPr lang="en-US" sz="900" dirty="0"/>
              <a:t>	4. Provide detailed information on how VMTurbo can integrate with any relevant 3</a:t>
            </a:r>
            <a:r>
              <a:rPr lang="en-US" sz="900" baseline="30000" dirty="0"/>
              <a:t>rd</a:t>
            </a:r>
            <a:r>
              <a:rPr lang="en-US" sz="900" dirty="0"/>
              <a:t> party </a:t>
            </a:r>
            <a:r>
              <a:rPr lang="en-US" sz="900" dirty="0" smtClean="0"/>
              <a:t>solutions.</a:t>
            </a:r>
            <a:br>
              <a:rPr lang="en-US" sz="900" dirty="0" smtClean="0"/>
            </a:br>
            <a:r>
              <a:rPr lang="en-US" sz="900" dirty="0"/>
              <a:t>	5. Additional ½ day of training where all knowledge transfer activities will be reviewed, documents will be distributed, and any topics still </a:t>
            </a:r>
            <a:r>
              <a:rPr lang="en-US" sz="900" dirty="0" smtClean="0"/>
              <a:t>	unaddressed will </a:t>
            </a:r>
            <a:r>
              <a:rPr lang="en-US" sz="900" dirty="0"/>
              <a:t>be covered.</a:t>
            </a:r>
          </a:p>
          <a:p>
            <a:pPr marL="0" indent="0">
              <a:buNone/>
            </a:pPr>
            <a:endParaRPr lang="en-US" sz="1200"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Tree>
    <p:extLst>
      <p:ext uri="{BB962C8B-B14F-4D97-AF65-F5344CB8AC3E}">
        <p14:creationId xmlns:p14="http://schemas.microsoft.com/office/powerpoint/2010/main" val="33763642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5" name="TextBox 4"/>
          <p:cNvSpPr txBox="1"/>
          <p:nvPr/>
        </p:nvSpPr>
        <p:spPr>
          <a:xfrm>
            <a:off x="228600" y="215384"/>
            <a:ext cx="1168910" cy="523220"/>
          </a:xfrm>
          <a:prstGeom prst="rect">
            <a:avLst/>
          </a:prstGeom>
          <a:noFill/>
        </p:spPr>
        <p:txBody>
          <a:bodyPr wrap="none" rtlCol="0">
            <a:spAutoFit/>
          </a:bodyPr>
          <a:lstStyle/>
          <a:p>
            <a:r>
              <a:rPr lang="en-US" sz="2800" dirty="0" smtClean="0"/>
              <a:t>Pricing</a:t>
            </a:r>
            <a:endParaRPr lang="en-US" sz="2800" dirty="0"/>
          </a:p>
        </p:txBody>
      </p:sp>
      <p:pic>
        <p:nvPicPr>
          <p:cNvPr id="2" name="Picture 1" descr="ROI-JMS1 - Excel"/>
          <p:cNvPicPr>
            <a:picLocks noChangeAspect="1"/>
          </p:cNvPicPr>
          <p:nvPr/>
        </p:nvPicPr>
        <p:blipFill rotWithShape="1">
          <a:blip r:embed="rId3">
            <a:extLst>
              <a:ext uri="{28A0092B-C50C-407E-A947-70E740481C1C}">
                <a14:useLocalDpi xmlns:a14="http://schemas.microsoft.com/office/drawing/2010/main" val="0"/>
              </a:ext>
            </a:extLst>
          </a:blip>
          <a:srcRect l="7138" t="30741" r="45798" b="47037"/>
          <a:stretch/>
        </p:blipFill>
        <p:spPr>
          <a:xfrm>
            <a:off x="533400" y="1200150"/>
            <a:ext cx="7112002" cy="1905000"/>
          </a:xfrm>
          <a:prstGeom prst="rect">
            <a:avLst/>
          </a:prstGeom>
        </p:spPr>
      </p:pic>
      <p:sp>
        <p:nvSpPr>
          <p:cNvPr id="3" name="TextBox 2"/>
          <p:cNvSpPr txBox="1"/>
          <p:nvPr/>
        </p:nvSpPr>
        <p:spPr>
          <a:xfrm>
            <a:off x="775932" y="3377684"/>
            <a:ext cx="3584315" cy="369332"/>
          </a:xfrm>
          <a:prstGeom prst="rect">
            <a:avLst/>
          </a:prstGeom>
          <a:noFill/>
        </p:spPr>
        <p:txBody>
          <a:bodyPr wrap="none" rtlCol="0">
            <a:spAutoFit/>
          </a:bodyPr>
          <a:lstStyle/>
          <a:p>
            <a:r>
              <a:rPr lang="en-US" dirty="0" smtClean="0"/>
              <a:t>Rapid Success Engagement: $12,500</a:t>
            </a:r>
            <a:endParaRPr lang="en-US" dirty="0"/>
          </a:p>
        </p:txBody>
      </p:sp>
      <p:sp>
        <p:nvSpPr>
          <p:cNvPr id="8" name="TextBox 7"/>
          <p:cNvSpPr txBox="1"/>
          <p:nvPr/>
        </p:nvSpPr>
        <p:spPr>
          <a:xfrm>
            <a:off x="775932" y="4019550"/>
            <a:ext cx="4209166" cy="369332"/>
          </a:xfrm>
          <a:prstGeom prst="rect">
            <a:avLst/>
          </a:prstGeom>
          <a:noFill/>
        </p:spPr>
        <p:txBody>
          <a:bodyPr wrap="none" rtlCol="0">
            <a:spAutoFit/>
          </a:bodyPr>
          <a:lstStyle/>
          <a:p>
            <a:r>
              <a:rPr lang="en-US" b="1" dirty="0" smtClean="0">
                <a:solidFill>
                  <a:srgbClr val="00B050"/>
                </a:solidFill>
              </a:rPr>
              <a:t>$128,052 includes perpetual license &amp; RSE</a:t>
            </a:r>
            <a:endParaRPr lang="en-US" b="1" dirty="0">
              <a:solidFill>
                <a:srgbClr val="00B050"/>
              </a:solidFill>
            </a:endParaRPr>
          </a:p>
        </p:txBody>
      </p:sp>
    </p:spTree>
    <p:extLst>
      <p:ext uri="{BB962C8B-B14F-4D97-AF65-F5344CB8AC3E}">
        <p14:creationId xmlns:p14="http://schemas.microsoft.com/office/powerpoint/2010/main" val="41712541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1061957" cy="677108"/>
          </a:xfrm>
          <a:prstGeom prst="rect">
            <a:avLst/>
          </a:prstGeom>
          <a:noFill/>
        </p:spPr>
        <p:txBody>
          <a:bodyPr wrap="none" rtlCol="0">
            <a:spAutoFit/>
          </a:bodyPr>
          <a:lstStyle/>
          <a:p>
            <a:r>
              <a:rPr lang="en-US" sz="2000" b="1" dirty="0" smtClean="0"/>
              <a:t>Agenda:</a:t>
            </a:r>
          </a:p>
          <a:p>
            <a:endParaRPr lang="en-US" dirty="0"/>
          </a:p>
        </p:txBody>
      </p:sp>
      <p:sp>
        <p:nvSpPr>
          <p:cNvPr id="7" name="Rectangle 6"/>
          <p:cNvSpPr/>
          <p:nvPr/>
        </p:nvSpPr>
        <p:spPr>
          <a:xfrm>
            <a:off x="304800" y="3178373"/>
            <a:ext cx="7924800" cy="61257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04800" y="813449"/>
            <a:ext cx="8305800" cy="3046988"/>
          </a:xfrm>
          <a:prstGeom prst="rect">
            <a:avLst/>
          </a:prstGeom>
          <a:noFill/>
        </p:spPr>
        <p:txBody>
          <a:bodyPr wrap="square" rtlCol="0">
            <a:spAutoFit/>
          </a:bodyPr>
          <a:lstStyle/>
          <a:p>
            <a:pPr marL="342900" indent="-342900">
              <a:buAutoNum type="arabicPeriod"/>
            </a:pPr>
            <a:r>
              <a:rPr lang="en-US" sz="1600" dirty="0" smtClean="0"/>
              <a:t>About VMTurbo</a:t>
            </a:r>
            <a:r>
              <a:rPr lang="en-US" sz="1600" dirty="0"/>
              <a:t/>
            </a:r>
            <a:br>
              <a:rPr lang="en-US" sz="1600" dirty="0"/>
            </a:br>
            <a:endParaRPr lang="en-US" sz="1600" dirty="0"/>
          </a:p>
          <a:p>
            <a:pPr marL="342900" indent="-342900">
              <a:buAutoNum type="arabicPeriod"/>
            </a:pPr>
            <a:r>
              <a:rPr lang="en-US" sz="1600" dirty="0" smtClean="0"/>
              <a:t>JM Smucker Key Requirements</a:t>
            </a:r>
            <a:r>
              <a:rPr lang="en-US" sz="1600" dirty="0"/>
              <a:t/>
            </a:r>
            <a:br>
              <a:rPr lang="en-US" sz="1600" dirty="0"/>
            </a:br>
            <a:endParaRPr lang="en-US" sz="1600" dirty="0"/>
          </a:p>
          <a:p>
            <a:pPr marL="342900" indent="-342900">
              <a:buAutoNum type="arabicPeriod"/>
            </a:pPr>
            <a:r>
              <a:rPr lang="en-US" sz="1600" dirty="0"/>
              <a:t>POV Overview</a:t>
            </a:r>
            <a:br>
              <a:rPr lang="en-US" sz="1600" dirty="0"/>
            </a:br>
            <a:endParaRPr lang="en-US" sz="1600" dirty="0"/>
          </a:p>
          <a:p>
            <a:pPr marL="342900" indent="-342900">
              <a:buAutoNum type="arabicPeriod"/>
            </a:pPr>
            <a:r>
              <a:rPr lang="en-US" sz="1600" dirty="0"/>
              <a:t>ROI Presentation</a:t>
            </a:r>
            <a:br>
              <a:rPr lang="en-US" sz="1600" dirty="0"/>
            </a:br>
            <a:endParaRPr lang="en-US" sz="1600" dirty="0"/>
          </a:p>
          <a:p>
            <a:pPr marL="342900" indent="-342900">
              <a:buFontTx/>
              <a:buAutoNum type="arabicPeriod"/>
            </a:pPr>
            <a:r>
              <a:rPr lang="en-US" sz="1600" dirty="0"/>
              <a:t>Proposal Discussion </a:t>
            </a:r>
            <a:br>
              <a:rPr lang="en-US" sz="1600" dirty="0"/>
            </a:br>
            <a:endParaRPr lang="en-US" sz="1600" dirty="0"/>
          </a:p>
          <a:p>
            <a:pPr marL="342900" indent="-342900">
              <a:buAutoNum type="arabicPeriod"/>
            </a:pPr>
            <a:r>
              <a:rPr lang="en-US" sz="1600" dirty="0" smtClean="0"/>
              <a:t>Advanced planning and custom dashboard tutorial </a:t>
            </a:r>
            <a:r>
              <a:rPr lang="en-US" sz="1600" dirty="0"/>
              <a:t/>
            </a:r>
            <a:br>
              <a:rPr lang="en-US" sz="1600" dirty="0"/>
            </a:br>
            <a:endParaRPr lang="en-US" sz="1600" dirty="0"/>
          </a:p>
        </p:txBody>
      </p:sp>
    </p:spTree>
    <p:extLst>
      <p:ext uri="{BB962C8B-B14F-4D97-AF65-F5344CB8AC3E}">
        <p14:creationId xmlns:p14="http://schemas.microsoft.com/office/powerpoint/2010/main" val="5069669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24" name="Rectangle 23"/>
          <p:cNvSpPr/>
          <p:nvPr/>
        </p:nvSpPr>
        <p:spPr>
          <a:xfrm>
            <a:off x="0" y="5010150"/>
            <a:ext cx="9144000" cy="1333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438400" y="2190750"/>
            <a:ext cx="4267200" cy="646331"/>
          </a:xfrm>
          <a:prstGeom prst="rect">
            <a:avLst/>
          </a:prstGeom>
          <a:noFill/>
        </p:spPr>
        <p:txBody>
          <a:bodyPr wrap="square" rtlCol="0">
            <a:spAutoFit/>
          </a:bodyPr>
          <a:lstStyle/>
          <a:p>
            <a:pPr algn="ctr"/>
            <a:r>
              <a:rPr lang="en-US" dirty="0" smtClean="0"/>
              <a:t>Advanced Planning, Custom Dashboards, and Reporting </a:t>
            </a:r>
            <a:endParaRPr lang="en-US" dirty="0"/>
          </a:p>
        </p:txBody>
      </p:sp>
    </p:spTree>
    <p:extLst>
      <p:ext uri="{BB962C8B-B14F-4D97-AF65-F5344CB8AC3E}">
        <p14:creationId xmlns:p14="http://schemas.microsoft.com/office/powerpoint/2010/main" val="37508662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Advanced Planning, reporting, and dashboards</a:t>
            </a:r>
            <a:endParaRPr lang="en-US" sz="2800" dirty="0"/>
          </a:p>
        </p:txBody>
      </p:sp>
      <p:sp>
        <p:nvSpPr>
          <p:cNvPr id="3" name="Content Placeholder 2"/>
          <p:cNvSpPr>
            <a:spLocks noGrp="1"/>
          </p:cNvSpPr>
          <p:nvPr>
            <p:ph idx="1"/>
          </p:nvPr>
        </p:nvSpPr>
        <p:spPr/>
        <p:txBody>
          <a:bodyPr>
            <a:normAutofit/>
          </a:bodyPr>
          <a:lstStyle/>
          <a:p>
            <a:r>
              <a:rPr lang="en-US" sz="2000" dirty="0" smtClean="0"/>
              <a:t>Current dashboard views that come with VMTurbo</a:t>
            </a:r>
          </a:p>
          <a:p>
            <a:r>
              <a:rPr lang="en-US" sz="2000" dirty="0" smtClean="0"/>
              <a:t>Edit standard dashboard views</a:t>
            </a:r>
          </a:p>
          <a:p>
            <a:r>
              <a:rPr lang="en-US" sz="2000" dirty="0" smtClean="0"/>
              <a:t>Create a dashboard from scratch</a:t>
            </a:r>
          </a:p>
          <a:p>
            <a:r>
              <a:rPr lang="en-US" sz="2000" dirty="0" smtClean="0"/>
              <a:t>Planning</a:t>
            </a:r>
          </a:p>
          <a:p>
            <a:r>
              <a:rPr lang="en-US" sz="2000" dirty="0" smtClean="0"/>
              <a:t>Advanced planning</a:t>
            </a:r>
          </a:p>
          <a:p>
            <a:r>
              <a:rPr lang="en-US" sz="2000" dirty="0" smtClean="0"/>
              <a:t>Planning Settings</a:t>
            </a:r>
          </a:p>
          <a:p>
            <a:endParaRPr lang="en-US" dirty="0"/>
          </a:p>
        </p:txBody>
      </p:sp>
      <p:pic>
        <p:nvPicPr>
          <p:cNvPr id="5" name="Picture 4"/>
          <p:cNvPicPr>
            <a:picLocks noChangeAspect="1"/>
          </p:cNvPicPr>
          <p:nvPr/>
        </p:nvPicPr>
        <p:blipFill>
          <a:blip r:embed="rId2"/>
          <a:stretch>
            <a:fillRect/>
          </a:stretch>
        </p:blipFill>
        <p:spPr>
          <a:xfrm>
            <a:off x="413039" y="4662988"/>
            <a:ext cx="1460502" cy="480512"/>
          </a:xfrm>
          <a:prstGeom prst="rect">
            <a:avLst/>
          </a:prstGeom>
        </p:spPr>
      </p:pic>
    </p:spTree>
    <p:extLst>
      <p:ext uri="{BB962C8B-B14F-4D97-AF65-F5344CB8AC3E}">
        <p14:creationId xmlns:p14="http://schemas.microsoft.com/office/powerpoint/2010/main" val="1032040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47501" cy="990600"/>
          </a:xfrm>
        </p:spPr>
        <p:txBody>
          <a:bodyPr>
            <a:normAutofit/>
          </a:bodyPr>
          <a:lstStyle/>
          <a:p>
            <a:r>
              <a:rPr lang="en-US" sz="2800" dirty="0" smtClean="0"/>
              <a:t>Custom Dashboards</a:t>
            </a:r>
            <a:endParaRPr lang="en-US" sz="2800" dirty="0"/>
          </a:p>
        </p:txBody>
      </p:sp>
      <p:pic>
        <p:nvPicPr>
          <p:cNvPr id="4" name="Picture 3"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692" t="7764" r="625" b="666"/>
          <a:stretch/>
        </p:blipFill>
        <p:spPr>
          <a:xfrm>
            <a:off x="1" y="741577"/>
            <a:ext cx="6975308" cy="3508580"/>
          </a:xfrm>
          <a:prstGeom prst="rect">
            <a:avLst/>
          </a:prstGeom>
        </p:spPr>
      </p:pic>
      <p:sp>
        <p:nvSpPr>
          <p:cNvPr id="5" name="Rectangle 4"/>
          <p:cNvSpPr/>
          <p:nvPr/>
        </p:nvSpPr>
        <p:spPr>
          <a:xfrm>
            <a:off x="595564" y="685429"/>
            <a:ext cx="523373" cy="2707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Rectangle 5"/>
          <p:cNvSpPr/>
          <p:nvPr/>
        </p:nvSpPr>
        <p:spPr>
          <a:xfrm>
            <a:off x="7083592" y="741577"/>
            <a:ext cx="1931069" cy="3508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AutoNum type="arabicPeriod"/>
            </a:pPr>
            <a:r>
              <a:rPr lang="en-US" sz="825" dirty="0"/>
              <a:t>Dashboard tab: This will allow JM Smucker to see specific view to manage performance, capacity, and efficiency of the environment.</a:t>
            </a:r>
          </a:p>
          <a:p>
            <a:pPr marL="171450" indent="-171450">
              <a:buAutoNum type="arabicPeriod"/>
            </a:pPr>
            <a:r>
              <a:rPr lang="en-US" sz="825" dirty="0"/>
              <a:t>The default view shows the Assure Service Performance view of all VMs, Hosts, and Clusters plugged into VMTurbo. </a:t>
            </a:r>
          </a:p>
          <a:p>
            <a:pPr marL="171450" indent="-171450">
              <a:buAutoNum type="arabicPeriod"/>
            </a:pPr>
            <a:r>
              <a:rPr lang="en-US" sz="825" dirty="0"/>
              <a:t>To Do List: placement, sizing, and capacity actions to take to move environment to best possible state</a:t>
            </a:r>
          </a:p>
          <a:p>
            <a:endParaRPr lang="en-US" sz="825" dirty="0"/>
          </a:p>
        </p:txBody>
      </p:sp>
      <p:sp>
        <p:nvSpPr>
          <p:cNvPr id="7" name="Rectangle 6"/>
          <p:cNvSpPr/>
          <p:nvPr/>
        </p:nvSpPr>
        <p:spPr>
          <a:xfrm>
            <a:off x="159419" y="1151654"/>
            <a:ext cx="1031707" cy="1387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Rectangle 7"/>
          <p:cNvSpPr/>
          <p:nvPr/>
        </p:nvSpPr>
        <p:spPr>
          <a:xfrm>
            <a:off x="1263316" y="911392"/>
            <a:ext cx="5711993" cy="13986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TextBox 8"/>
          <p:cNvSpPr txBox="1"/>
          <p:nvPr/>
        </p:nvSpPr>
        <p:spPr>
          <a:xfrm>
            <a:off x="344693" y="531024"/>
            <a:ext cx="304892" cy="276999"/>
          </a:xfrm>
          <a:prstGeom prst="rect">
            <a:avLst/>
          </a:prstGeom>
          <a:noFill/>
        </p:spPr>
        <p:txBody>
          <a:bodyPr wrap="none" rtlCol="0">
            <a:spAutoFit/>
          </a:bodyPr>
          <a:lstStyle/>
          <a:p>
            <a:r>
              <a:rPr lang="en-US" sz="1200" b="1" dirty="0">
                <a:solidFill>
                  <a:srgbClr val="FF0000"/>
                </a:solidFill>
              </a:rPr>
              <a:t>1.</a:t>
            </a:r>
            <a:endParaRPr lang="en-US" sz="1350" b="1" dirty="0">
              <a:solidFill>
                <a:srgbClr val="FF0000"/>
              </a:solidFill>
            </a:endParaRPr>
          </a:p>
        </p:txBody>
      </p:sp>
      <p:sp>
        <p:nvSpPr>
          <p:cNvPr id="10" name="TextBox 9"/>
          <p:cNvSpPr txBox="1"/>
          <p:nvPr/>
        </p:nvSpPr>
        <p:spPr>
          <a:xfrm>
            <a:off x="942047" y="1284874"/>
            <a:ext cx="304892" cy="276999"/>
          </a:xfrm>
          <a:prstGeom prst="rect">
            <a:avLst/>
          </a:prstGeom>
          <a:noFill/>
        </p:spPr>
        <p:txBody>
          <a:bodyPr wrap="none" rtlCol="0">
            <a:spAutoFit/>
          </a:bodyPr>
          <a:lstStyle/>
          <a:p>
            <a:r>
              <a:rPr lang="en-US" sz="1200" b="1" dirty="0">
                <a:solidFill>
                  <a:srgbClr val="FF0000"/>
                </a:solidFill>
              </a:rPr>
              <a:t>2.</a:t>
            </a:r>
            <a:endParaRPr lang="en-US" sz="1350" b="1" dirty="0">
              <a:solidFill>
                <a:srgbClr val="FF0000"/>
              </a:solidFill>
            </a:endParaRPr>
          </a:p>
        </p:txBody>
      </p:sp>
      <p:sp>
        <p:nvSpPr>
          <p:cNvPr id="11" name="TextBox 10"/>
          <p:cNvSpPr txBox="1"/>
          <p:nvPr/>
        </p:nvSpPr>
        <p:spPr>
          <a:xfrm>
            <a:off x="3223751" y="1841278"/>
            <a:ext cx="304892" cy="276999"/>
          </a:xfrm>
          <a:prstGeom prst="rect">
            <a:avLst/>
          </a:prstGeom>
          <a:noFill/>
        </p:spPr>
        <p:txBody>
          <a:bodyPr wrap="none" rtlCol="0">
            <a:spAutoFit/>
          </a:bodyPr>
          <a:lstStyle/>
          <a:p>
            <a:r>
              <a:rPr lang="en-US" sz="1200" b="1" dirty="0">
                <a:solidFill>
                  <a:srgbClr val="FF0000"/>
                </a:solidFill>
              </a:rPr>
              <a:t>3.</a:t>
            </a:r>
            <a:endParaRPr lang="en-US" sz="1350" b="1" dirty="0">
              <a:solidFill>
                <a:srgbClr val="FF0000"/>
              </a:solidFill>
            </a:endParaRPr>
          </a:p>
        </p:txBody>
      </p:sp>
    </p:spTree>
    <p:extLst>
      <p:ext uri="{BB962C8B-B14F-4D97-AF65-F5344CB8AC3E}">
        <p14:creationId xmlns:p14="http://schemas.microsoft.com/office/powerpoint/2010/main" val="3438487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47501" cy="990600"/>
          </a:xfrm>
        </p:spPr>
        <p:txBody>
          <a:bodyPr/>
          <a:lstStyle/>
          <a:p>
            <a:pPr algn="r"/>
            <a:r>
              <a:rPr lang="en-US" sz="2800" dirty="0" smtClean="0"/>
              <a:t>Custom Dashboards </a:t>
            </a:r>
            <a:r>
              <a:rPr lang="en-US" sz="900" dirty="0"/>
              <a:t>understanding how to navigate specific views</a:t>
            </a:r>
            <a:endParaRPr lang="en-US" dirty="0"/>
          </a:p>
        </p:txBody>
      </p:sp>
      <p:pic>
        <p:nvPicPr>
          <p:cNvPr id="4" name="Picture 3"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2479" t="12195" r="81563" b="59073"/>
          <a:stretch/>
        </p:blipFill>
        <p:spPr>
          <a:xfrm>
            <a:off x="126332" y="990600"/>
            <a:ext cx="3176337" cy="3100109"/>
          </a:xfrm>
          <a:prstGeom prst="rect">
            <a:avLst/>
          </a:prstGeom>
        </p:spPr>
      </p:pic>
      <p:sp>
        <p:nvSpPr>
          <p:cNvPr id="6" name="Rectangle 5"/>
          <p:cNvSpPr/>
          <p:nvPr/>
        </p:nvSpPr>
        <p:spPr>
          <a:xfrm>
            <a:off x="3429001" y="981577"/>
            <a:ext cx="5585660" cy="3100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25" dirty="0"/>
          </a:p>
          <a:p>
            <a:endParaRPr lang="en-US" sz="825" dirty="0"/>
          </a:p>
        </p:txBody>
      </p:sp>
      <p:pic>
        <p:nvPicPr>
          <p:cNvPr id="7" name="Picture 6"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10139" t="7764" r="83606" b="87457"/>
          <a:stretch/>
        </p:blipFill>
        <p:spPr>
          <a:xfrm>
            <a:off x="126332" y="495301"/>
            <a:ext cx="681849" cy="282371"/>
          </a:xfrm>
          <a:prstGeom prst="rect">
            <a:avLst/>
          </a:prstGeom>
          <a:ln w="28575">
            <a:solidFill>
              <a:srgbClr val="FF0000"/>
            </a:solidFill>
          </a:ln>
        </p:spPr>
      </p:pic>
      <p:sp>
        <p:nvSpPr>
          <p:cNvPr id="3" name="Rectangle 2"/>
          <p:cNvSpPr/>
          <p:nvPr/>
        </p:nvSpPr>
        <p:spPr>
          <a:xfrm>
            <a:off x="422138" y="1398929"/>
            <a:ext cx="297150" cy="29715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0" name="Group 9"/>
          <p:cNvGrpSpPr/>
          <p:nvPr/>
        </p:nvGrpSpPr>
        <p:grpSpPr>
          <a:xfrm>
            <a:off x="3535309" y="1025015"/>
            <a:ext cx="308781" cy="297150"/>
            <a:chOff x="4966408" y="1777007"/>
            <a:chExt cx="411708" cy="396200"/>
          </a:xfrm>
        </p:grpSpPr>
        <p:pic>
          <p:nvPicPr>
            <p:cNvPr id="8" name="Picture 7"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4020" t="16088" r="94484" b="81319"/>
            <a:stretch/>
          </p:blipFill>
          <p:spPr>
            <a:xfrm>
              <a:off x="4981074" y="1792704"/>
              <a:ext cx="397042" cy="372979"/>
            </a:xfrm>
            <a:prstGeom prst="rect">
              <a:avLst/>
            </a:prstGeom>
          </p:spPr>
        </p:pic>
        <p:sp>
          <p:nvSpPr>
            <p:cNvPr id="9" name="Rectangle 8"/>
            <p:cNvSpPr/>
            <p:nvPr/>
          </p:nvSpPr>
          <p:spPr>
            <a:xfrm>
              <a:off x="4966408" y="1777007"/>
              <a:ext cx="396200" cy="3962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11" name="TextBox 10"/>
          <p:cNvSpPr txBox="1"/>
          <p:nvPr/>
        </p:nvSpPr>
        <p:spPr>
          <a:xfrm>
            <a:off x="3855089" y="1003148"/>
            <a:ext cx="4890837" cy="415498"/>
          </a:xfrm>
          <a:prstGeom prst="rect">
            <a:avLst/>
          </a:prstGeom>
          <a:noFill/>
        </p:spPr>
        <p:txBody>
          <a:bodyPr wrap="square" rtlCol="0">
            <a:spAutoFit/>
          </a:bodyPr>
          <a:lstStyle/>
          <a:p>
            <a:r>
              <a:rPr lang="en-US" sz="1050" dirty="0">
                <a:solidFill>
                  <a:schemeClr val="bg1"/>
                </a:solidFill>
              </a:rPr>
              <a:t>Scope button: Once you click this button you can define the specific cluster that you want to view.</a:t>
            </a:r>
          </a:p>
        </p:txBody>
      </p:sp>
      <p:sp>
        <p:nvSpPr>
          <p:cNvPr id="12" name="Rectangle 11"/>
          <p:cNvSpPr/>
          <p:nvPr/>
        </p:nvSpPr>
        <p:spPr>
          <a:xfrm>
            <a:off x="787526" y="1398929"/>
            <a:ext cx="297150" cy="297150"/>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5" name="Group 14"/>
          <p:cNvGrpSpPr/>
          <p:nvPr/>
        </p:nvGrpSpPr>
        <p:grpSpPr>
          <a:xfrm>
            <a:off x="3546308" y="1462253"/>
            <a:ext cx="306806" cy="312726"/>
            <a:chOff x="4728411" y="2382821"/>
            <a:chExt cx="409074" cy="416968"/>
          </a:xfrm>
        </p:grpSpPr>
        <p:pic>
          <p:nvPicPr>
            <p:cNvPr id="13" name="Picture 12"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5758" t="15921" r="92701" b="81235"/>
            <a:stretch/>
          </p:blipFill>
          <p:spPr>
            <a:xfrm>
              <a:off x="4728411" y="2382821"/>
              <a:ext cx="409074" cy="409073"/>
            </a:xfrm>
            <a:prstGeom prst="rect">
              <a:avLst/>
            </a:prstGeom>
          </p:spPr>
        </p:pic>
        <p:sp>
          <p:nvSpPr>
            <p:cNvPr id="14" name="Rectangle 13"/>
            <p:cNvSpPr/>
            <p:nvPr/>
          </p:nvSpPr>
          <p:spPr>
            <a:xfrm>
              <a:off x="4728411" y="2403589"/>
              <a:ext cx="396200" cy="396200"/>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16" name="TextBox 15"/>
          <p:cNvSpPr txBox="1"/>
          <p:nvPr/>
        </p:nvSpPr>
        <p:spPr>
          <a:xfrm>
            <a:off x="3855089" y="1430197"/>
            <a:ext cx="4890837" cy="415498"/>
          </a:xfrm>
          <a:prstGeom prst="rect">
            <a:avLst/>
          </a:prstGeom>
          <a:noFill/>
        </p:spPr>
        <p:txBody>
          <a:bodyPr wrap="square" rtlCol="0">
            <a:spAutoFit/>
          </a:bodyPr>
          <a:lstStyle/>
          <a:p>
            <a:r>
              <a:rPr lang="en-US" sz="1050" dirty="0">
                <a:solidFill>
                  <a:schemeClr val="bg1"/>
                </a:solidFill>
              </a:rPr>
              <a:t>Back button: If you scoped to a specific cluster, you can hit this button to reset the view (meaning it will go back to entire environment)</a:t>
            </a:r>
          </a:p>
        </p:txBody>
      </p:sp>
      <p:sp>
        <p:nvSpPr>
          <p:cNvPr id="17" name="Rectangle 16"/>
          <p:cNvSpPr/>
          <p:nvPr/>
        </p:nvSpPr>
        <p:spPr>
          <a:xfrm>
            <a:off x="1145377" y="1398929"/>
            <a:ext cx="297150" cy="29715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20" name="Group 19"/>
          <p:cNvGrpSpPr/>
          <p:nvPr/>
        </p:nvGrpSpPr>
        <p:grpSpPr>
          <a:xfrm>
            <a:off x="3546308" y="1881798"/>
            <a:ext cx="306806" cy="303704"/>
            <a:chOff x="4728411" y="2942213"/>
            <a:chExt cx="409074" cy="404938"/>
          </a:xfrm>
        </p:grpSpPr>
        <p:pic>
          <p:nvPicPr>
            <p:cNvPr id="18" name="Picture 17"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7572" t="16005" r="90932" b="81235"/>
            <a:stretch/>
          </p:blipFill>
          <p:spPr>
            <a:xfrm>
              <a:off x="4740441" y="2950108"/>
              <a:ext cx="397044" cy="397043"/>
            </a:xfrm>
            <a:prstGeom prst="rect">
              <a:avLst/>
            </a:prstGeom>
          </p:spPr>
        </p:pic>
        <p:sp>
          <p:nvSpPr>
            <p:cNvPr id="19" name="Rectangle 18"/>
            <p:cNvSpPr/>
            <p:nvPr/>
          </p:nvSpPr>
          <p:spPr>
            <a:xfrm>
              <a:off x="4728411" y="2942213"/>
              <a:ext cx="396200" cy="39620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1" name="TextBox 20"/>
          <p:cNvSpPr txBox="1"/>
          <p:nvPr/>
        </p:nvSpPr>
        <p:spPr>
          <a:xfrm>
            <a:off x="3862136" y="1903571"/>
            <a:ext cx="4890837" cy="253916"/>
          </a:xfrm>
          <a:prstGeom prst="rect">
            <a:avLst/>
          </a:prstGeom>
          <a:noFill/>
        </p:spPr>
        <p:txBody>
          <a:bodyPr wrap="square" rtlCol="0">
            <a:spAutoFit/>
          </a:bodyPr>
          <a:lstStyle/>
          <a:p>
            <a:r>
              <a:rPr lang="en-US" sz="1050" dirty="0">
                <a:solidFill>
                  <a:schemeClr val="bg1"/>
                </a:solidFill>
              </a:rPr>
              <a:t>Create a custom dashboard from scratch</a:t>
            </a:r>
          </a:p>
        </p:txBody>
      </p:sp>
      <p:sp>
        <p:nvSpPr>
          <p:cNvPr id="22" name="Rectangle 21"/>
          <p:cNvSpPr/>
          <p:nvPr/>
        </p:nvSpPr>
        <p:spPr>
          <a:xfrm>
            <a:off x="1500783" y="1398929"/>
            <a:ext cx="297150" cy="29715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23" name="Picture 22"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9340" t="16089" r="89073" b="81235"/>
          <a:stretch/>
        </p:blipFill>
        <p:spPr>
          <a:xfrm>
            <a:off x="3537285" y="2264722"/>
            <a:ext cx="315829" cy="288758"/>
          </a:xfrm>
          <a:prstGeom prst="rect">
            <a:avLst/>
          </a:prstGeom>
        </p:spPr>
      </p:pic>
      <p:sp>
        <p:nvSpPr>
          <p:cNvPr id="24" name="Rectangle 23"/>
          <p:cNvSpPr/>
          <p:nvPr/>
        </p:nvSpPr>
        <p:spPr>
          <a:xfrm>
            <a:off x="3535309" y="2251514"/>
            <a:ext cx="297150" cy="29715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TextBox 24"/>
          <p:cNvSpPr txBox="1"/>
          <p:nvPr/>
        </p:nvSpPr>
        <p:spPr>
          <a:xfrm>
            <a:off x="3862136" y="2269554"/>
            <a:ext cx="4890837" cy="253916"/>
          </a:xfrm>
          <a:prstGeom prst="rect">
            <a:avLst/>
          </a:prstGeom>
          <a:noFill/>
        </p:spPr>
        <p:txBody>
          <a:bodyPr wrap="square" rtlCol="0">
            <a:spAutoFit/>
          </a:bodyPr>
          <a:lstStyle/>
          <a:p>
            <a:r>
              <a:rPr lang="en-US" sz="1050" dirty="0">
                <a:solidFill>
                  <a:schemeClr val="bg1"/>
                </a:solidFill>
              </a:rPr>
              <a:t>Edit one of the dashboards you created or one of the views that come standard</a:t>
            </a:r>
          </a:p>
        </p:txBody>
      </p:sp>
      <p:sp>
        <p:nvSpPr>
          <p:cNvPr id="26" name="Rectangle 25"/>
          <p:cNvSpPr/>
          <p:nvPr/>
        </p:nvSpPr>
        <p:spPr>
          <a:xfrm>
            <a:off x="1852789" y="1408751"/>
            <a:ext cx="297150" cy="29715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29" name="Group 28"/>
          <p:cNvGrpSpPr/>
          <p:nvPr/>
        </p:nvGrpSpPr>
        <p:grpSpPr>
          <a:xfrm>
            <a:off x="3555962" y="2650589"/>
            <a:ext cx="297150" cy="297150"/>
            <a:chOff x="4753315" y="4183838"/>
            <a:chExt cx="396200" cy="396200"/>
          </a:xfrm>
        </p:grpSpPr>
        <p:pic>
          <p:nvPicPr>
            <p:cNvPr id="27" name="Picture 26"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11244" t="16089" r="87351" b="81318"/>
            <a:stretch/>
          </p:blipFill>
          <p:spPr>
            <a:xfrm>
              <a:off x="4776535" y="4198245"/>
              <a:ext cx="372980" cy="372980"/>
            </a:xfrm>
            <a:prstGeom prst="rect">
              <a:avLst/>
            </a:prstGeom>
          </p:spPr>
        </p:pic>
        <p:sp>
          <p:nvSpPr>
            <p:cNvPr id="28" name="Rectangle 27"/>
            <p:cNvSpPr/>
            <p:nvPr/>
          </p:nvSpPr>
          <p:spPr>
            <a:xfrm>
              <a:off x="4753315" y="4183838"/>
              <a:ext cx="396200" cy="39620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30" name="TextBox 29"/>
          <p:cNvSpPr txBox="1"/>
          <p:nvPr/>
        </p:nvSpPr>
        <p:spPr>
          <a:xfrm>
            <a:off x="3870527" y="2606318"/>
            <a:ext cx="4890837" cy="415498"/>
          </a:xfrm>
          <a:prstGeom prst="rect">
            <a:avLst/>
          </a:prstGeom>
          <a:noFill/>
        </p:spPr>
        <p:txBody>
          <a:bodyPr wrap="square" rtlCol="0">
            <a:spAutoFit/>
          </a:bodyPr>
          <a:lstStyle/>
          <a:p>
            <a:r>
              <a:rPr lang="en-US" sz="1050" dirty="0">
                <a:solidFill>
                  <a:schemeClr val="bg1"/>
                </a:solidFill>
              </a:rPr>
              <a:t>Save the current dashboard that you created. This will appear in the “My Dashboards” folder</a:t>
            </a:r>
          </a:p>
        </p:txBody>
      </p:sp>
      <p:sp>
        <p:nvSpPr>
          <p:cNvPr id="31" name="Rectangle 30"/>
          <p:cNvSpPr/>
          <p:nvPr/>
        </p:nvSpPr>
        <p:spPr>
          <a:xfrm>
            <a:off x="213331" y="3634592"/>
            <a:ext cx="1620698" cy="29715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Rectangle 31"/>
          <p:cNvSpPr/>
          <p:nvPr/>
        </p:nvSpPr>
        <p:spPr>
          <a:xfrm>
            <a:off x="2218177" y="1408751"/>
            <a:ext cx="297150" cy="297150"/>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33" name="Picture 32"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13010" t="16063" r="85494" b="81261"/>
          <a:stretch/>
        </p:blipFill>
        <p:spPr>
          <a:xfrm>
            <a:off x="3582401" y="3012913"/>
            <a:ext cx="297782" cy="288758"/>
          </a:xfrm>
          <a:prstGeom prst="rect">
            <a:avLst/>
          </a:prstGeom>
        </p:spPr>
      </p:pic>
      <p:sp>
        <p:nvSpPr>
          <p:cNvPr id="34" name="Rectangle 33"/>
          <p:cNvSpPr/>
          <p:nvPr/>
        </p:nvSpPr>
        <p:spPr>
          <a:xfrm>
            <a:off x="3555167" y="3018827"/>
            <a:ext cx="297150" cy="297150"/>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5" name="TextBox 34"/>
          <p:cNvSpPr txBox="1"/>
          <p:nvPr/>
        </p:nvSpPr>
        <p:spPr>
          <a:xfrm>
            <a:off x="3897275" y="3047010"/>
            <a:ext cx="4890837" cy="253916"/>
          </a:xfrm>
          <a:prstGeom prst="rect">
            <a:avLst/>
          </a:prstGeom>
          <a:noFill/>
        </p:spPr>
        <p:txBody>
          <a:bodyPr wrap="square" rtlCol="0">
            <a:spAutoFit/>
          </a:bodyPr>
          <a:lstStyle/>
          <a:p>
            <a:r>
              <a:rPr lang="en-US" sz="1050" dirty="0">
                <a:solidFill>
                  <a:schemeClr val="bg1"/>
                </a:solidFill>
              </a:rPr>
              <a:t>Delete a saved dashboard from the “my dashboard” folder</a:t>
            </a:r>
          </a:p>
        </p:txBody>
      </p:sp>
      <p:sp>
        <p:nvSpPr>
          <p:cNvPr id="36" name="Rectangle 35"/>
          <p:cNvSpPr/>
          <p:nvPr/>
        </p:nvSpPr>
        <p:spPr>
          <a:xfrm>
            <a:off x="2811133" y="1408751"/>
            <a:ext cx="297150" cy="297150"/>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37" name="Picture 36"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15958" t="16015" r="82500" b="81141"/>
          <a:stretch/>
        </p:blipFill>
        <p:spPr>
          <a:xfrm>
            <a:off x="3555168" y="3545551"/>
            <a:ext cx="306806" cy="306806"/>
          </a:xfrm>
          <a:prstGeom prst="rect">
            <a:avLst/>
          </a:prstGeom>
        </p:spPr>
      </p:pic>
      <p:sp>
        <p:nvSpPr>
          <p:cNvPr id="38" name="Rectangle 37"/>
          <p:cNvSpPr/>
          <p:nvPr/>
        </p:nvSpPr>
        <p:spPr>
          <a:xfrm>
            <a:off x="3548438" y="3553023"/>
            <a:ext cx="297150" cy="297150"/>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9" name="TextBox 38"/>
          <p:cNvSpPr txBox="1"/>
          <p:nvPr/>
        </p:nvSpPr>
        <p:spPr>
          <a:xfrm>
            <a:off x="3897275" y="3377952"/>
            <a:ext cx="4890837" cy="738664"/>
          </a:xfrm>
          <a:prstGeom prst="rect">
            <a:avLst/>
          </a:prstGeom>
          <a:noFill/>
        </p:spPr>
        <p:txBody>
          <a:bodyPr wrap="square" rtlCol="0">
            <a:spAutoFit/>
          </a:bodyPr>
          <a:lstStyle/>
          <a:p>
            <a:r>
              <a:rPr lang="en-US" sz="1050" dirty="0">
                <a:solidFill>
                  <a:schemeClr val="bg1"/>
                </a:solidFill>
              </a:rPr>
              <a:t>If you want to generate a report of the custom dash board, scope the data exactly the way you want to see it (i.e., 7 days of memory trend). You can then generate on demand PDF/EXCEL, or Save the report (this is helpful to schedule the report to send to someone)</a:t>
            </a:r>
          </a:p>
        </p:txBody>
      </p:sp>
    </p:spTree>
    <p:extLst>
      <p:ext uri="{BB962C8B-B14F-4D97-AF65-F5344CB8AC3E}">
        <p14:creationId xmlns:p14="http://schemas.microsoft.com/office/powerpoint/2010/main" val="4264061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47501" cy="990600"/>
          </a:xfrm>
        </p:spPr>
        <p:txBody>
          <a:bodyPr/>
          <a:lstStyle/>
          <a:p>
            <a:pPr algn="r"/>
            <a:r>
              <a:rPr lang="en-US" sz="2800" dirty="0" smtClean="0"/>
              <a:t>Custom Dashboards </a:t>
            </a:r>
            <a:r>
              <a:rPr lang="en-US" sz="900" dirty="0"/>
              <a:t>understanding how to navigate specific views</a:t>
            </a:r>
            <a:endParaRPr lang="en-US" dirty="0"/>
          </a:p>
        </p:txBody>
      </p:sp>
      <p:pic>
        <p:nvPicPr>
          <p:cNvPr id="4" name="Picture 3"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2479" t="12195" r="81563" b="59073"/>
          <a:stretch/>
        </p:blipFill>
        <p:spPr>
          <a:xfrm>
            <a:off x="126332" y="990600"/>
            <a:ext cx="3176337" cy="3100109"/>
          </a:xfrm>
          <a:prstGeom prst="rect">
            <a:avLst/>
          </a:prstGeom>
        </p:spPr>
      </p:pic>
      <p:sp>
        <p:nvSpPr>
          <p:cNvPr id="6" name="Rectangle 5"/>
          <p:cNvSpPr/>
          <p:nvPr/>
        </p:nvSpPr>
        <p:spPr>
          <a:xfrm>
            <a:off x="3378970" y="990600"/>
            <a:ext cx="5585660" cy="3100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25" dirty="0"/>
          </a:p>
          <a:p>
            <a:endParaRPr lang="en-US" sz="825" dirty="0"/>
          </a:p>
        </p:txBody>
      </p:sp>
      <p:pic>
        <p:nvPicPr>
          <p:cNvPr id="7" name="Picture 6"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10139" t="7764" r="83606" b="87457"/>
          <a:stretch/>
        </p:blipFill>
        <p:spPr>
          <a:xfrm>
            <a:off x="126332" y="495301"/>
            <a:ext cx="681849" cy="282371"/>
          </a:xfrm>
          <a:prstGeom prst="rect">
            <a:avLst/>
          </a:prstGeom>
          <a:ln w="28575">
            <a:solidFill>
              <a:srgbClr val="FF0000"/>
            </a:solidFill>
          </a:ln>
        </p:spPr>
      </p:pic>
      <p:sp>
        <p:nvSpPr>
          <p:cNvPr id="3" name="Rectangle 2"/>
          <p:cNvSpPr/>
          <p:nvPr/>
        </p:nvSpPr>
        <p:spPr>
          <a:xfrm>
            <a:off x="318681" y="1754995"/>
            <a:ext cx="2958893" cy="27537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5" name="Picture 4" descr="VMTurbo - Converge, Control, Prevent - Google Chrome"/>
          <p:cNvPicPr>
            <a:picLocks noChangeAspect="1"/>
          </p:cNvPicPr>
          <p:nvPr/>
        </p:nvPicPr>
        <p:blipFill rotWithShape="1">
          <a:blip r:embed="rId3" cstate="print">
            <a:extLst>
              <a:ext uri="{28A0092B-C50C-407E-A947-70E740481C1C}">
                <a14:useLocalDpi xmlns:a14="http://schemas.microsoft.com/office/drawing/2010/main" val="0"/>
              </a:ext>
            </a:extLst>
          </a:blip>
          <a:srcRect l="18652" t="12134" r="625" b="5398"/>
          <a:stretch/>
        </p:blipFill>
        <p:spPr>
          <a:xfrm>
            <a:off x="3540249" y="1091338"/>
            <a:ext cx="5263100" cy="2914651"/>
          </a:xfrm>
          <a:prstGeom prst="rect">
            <a:avLst/>
          </a:prstGeom>
        </p:spPr>
      </p:pic>
      <p:sp>
        <p:nvSpPr>
          <p:cNvPr id="41" name="TextBox 40"/>
          <p:cNvSpPr txBox="1"/>
          <p:nvPr/>
        </p:nvSpPr>
        <p:spPr>
          <a:xfrm>
            <a:off x="276369" y="4151072"/>
            <a:ext cx="6683991" cy="369332"/>
          </a:xfrm>
          <a:prstGeom prst="rect">
            <a:avLst/>
          </a:prstGeom>
          <a:noFill/>
        </p:spPr>
        <p:txBody>
          <a:bodyPr wrap="square" rtlCol="0">
            <a:spAutoFit/>
          </a:bodyPr>
          <a:lstStyle/>
          <a:p>
            <a:r>
              <a:rPr lang="en-US" sz="900" dirty="0">
                <a:solidFill>
                  <a:schemeClr val="accent2"/>
                </a:solidFill>
              </a:rPr>
              <a:t>This screen shows all of performance and prevention actions to take to move JM Smucker to the most resilient state (automate to keep it there!) It can be scoped to a cluster by selecting the scope button.</a:t>
            </a:r>
          </a:p>
        </p:txBody>
      </p:sp>
      <p:sp>
        <p:nvSpPr>
          <p:cNvPr id="42" name="Rectangle 41"/>
          <p:cNvSpPr/>
          <p:nvPr/>
        </p:nvSpPr>
        <p:spPr>
          <a:xfrm>
            <a:off x="420076" y="1394773"/>
            <a:ext cx="296432" cy="27537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34453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463" y="779112"/>
            <a:ext cx="8859579" cy="3263504"/>
          </a:xfrm>
        </p:spPr>
        <p:txBody>
          <a:bodyPr>
            <a:normAutofit/>
          </a:bodyPr>
          <a:lstStyle/>
          <a:p>
            <a:pPr>
              <a:lnSpc>
                <a:spcPct val="150000"/>
              </a:lnSpc>
              <a:buFont typeface="Wingdings" panose="05000000000000000000" pitchFamily="2" charset="2"/>
              <a:buChar char="ü"/>
            </a:pPr>
            <a:r>
              <a:rPr lang="en-US" sz="1800" dirty="0"/>
              <a:t>Trusted by 1,000+ Enterprise Customers</a:t>
            </a:r>
          </a:p>
          <a:p>
            <a:pPr>
              <a:lnSpc>
                <a:spcPct val="150000"/>
              </a:lnSpc>
              <a:buFont typeface="Wingdings" panose="05000000000000000000" pitchFamily="2" charset="2"/>
              <a:buChar char="ü"/>
            </a:pPr>
            <a:r>
              <a:rPr lang="en-US" sz="1800" dirty="0"/>
              <a:t>In 1 hour, VMTurbo will solve the most complex problem in virtualization today: </a:t>
            </a:r>
          </a:p>
          <a:p>
            <a:pPr lvl="1">
              <a:lnSpc>
                <a:spcPct val="150000"/>
              </a:lnSpc>
              <a:buFont typeface="Wingdings" panose="05000000000000000000" pitchFamily="2" charset="2"/>
              <a:buChar char="ü"/>
            </a:pPr>
            <a:r>
              <a:rPr lang="en-US" sz="1500" dirty="0"/>
              <a:t>Assure Application Performance while maximizing the underlying infrastructure</a:t>
            </a:r>
          </a:p>
          <a:p>
            <a:pPr>
              <a:lnSpc>
                <a:spcPct val="150000"/>
              </a:lnSpc>
              <a:buFont typeface="Wingdings" panose="05000000000000000000" pitchFamily="2" charset="2"/>
              <a:buChar char="ü"/>
            </a:pPr>
            <a:r>
              <a:rPr lang="en-US" sz="1800" dirty="0"/>
              <a:t>Founded in 2009</a:t>
            </a:r>
          </a:p>
          <a:p>
            <a:pPr>
              <a:lnSpc>
                <a:spcPct val="150000"/>
              </a:lnSpc>
              <a:buFont typeface="Wingdings" panose="05000000000000000000" pitchFamily="2" charset="2"/>
              <a:buChar char="ü"/>
            </a:pPr>
            <a:r>
              <a:rPr lang="en-US" sz="1800" dirty="0"/>
              <a:t>A better way to manage IT operations…</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07211" y="156126"/>
            <a:ext cx="1771650" cy="7524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8419" y="4390295"/>
            <a:ext cx="947579" cy="4843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0474" y="4383886"/>
            <a:ext cx="905308" cy="4773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81430" y="4385034"/>
            <a:ext cx="947579" cy="480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54735" y="4377349"/>
            <a:ext cx="945458" cy="497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21277" y="4383886"/>
            <a:ext cx="945736" cy="4807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94219" y="4388557"/>
            <a:ext cx="905308" cy="4773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52914" y="4388557"/>
            <a:ext cx="952863" cy="4966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8652" y="4400863"/>
            <a:ext cx="947579" cy="4861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4"/>
          <p:cNvSpPr>
            <a:spLocks noGrp="1"/>
          </p:cNvSpPr>
          <p:nvPr>
            <p:ph type="title"/>
          </p:nvPr>
        </p:nvSpPr>
        <p:spPr>
          <a:xfrm>
            <a:off x="-72516" y="133350"/>
            <a:ext cx="7620000" cy="742950"/>
          </a:xfrm>
        </p:spPr>
        <p:txBody>
          <a:bodyPr>
            <a:normAutofit fontScale="90000"/>
          </a:bodyPr>
          <a:lstStyle/>
          <a:p>
            <a:pPr algn="ctr"/>
            <a:r>
              <a:rPr lang="en-US" dirty="0" smtClean="0"/>
              <a:t>VMTURBO Background</a:t>
            </a:r>
            <a:endParaRPr lang="en-US" dirty="0"/>
          </a:p>
        </p:txBody>
      </p:sp>
    </p:spTree>
    <p:extLst>
      <p:ext uri="{BB962C8B-B14F-4D97-AF65-F5344CB8AC3E}">
        <p14:creationId xmlns:p14="http://schemas.microsoft.com/office/powerpoint/2010/main" val="94715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47501" cy="990600"/>
          </a:xfrm>
        </p:spPr>
        <p:txBody>
          <a:bodyPr/>
          <a:lstStyle/>
          <a:p>
            <a:pPr algn="r"/>
            <a:r>
              <a:rPr lang="en-US" sz="2800" dirty="0" smtClean="0"/>
              <a:t>Custom Dashboards </a:t>
            </a:r>
            <a:r>
              <a:rPr lang="en-US" sz="900" dirty="0"/>
              <a:t>understanding how to navigate specific views</a:t>
            </a:r>
            <a:endParaRPr lang="en-US" dirty="0"/>
          </a:p>
        </p:txBody>
      </p:sp>
      <p:pic>
        <p:nvPicPr>
          <p:cNvPr id="4" name="Picture 3"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2479" t="12195" r="81563" b="59073"/>
          <a:stretch/>
        </p:blipFill>
        <p:spPr>
          <a:xfrm>
            <a:off x="126332" y="990600"/>
            <a:ext cx="3176337" cy="3100109"/>
          </a:xfrm>
          <a:prstGeom prst="rect">
            <a:avLst/>
          </a:prstGeom>
        </p:spPr>
      </p:pic>
      <p:sp>
        <p:nvSpPr>
          <p:cNvPr id="6" name="Rectangle 5"/>
          <p:cNvSpPr/>
          <p:nvPr/>
        </p:nvSpPr>
        <p:spPr>
          <a:xfrm>
            <a:off x="3378970" y="990600"/>
            <a:ext cx="5585660" cy="3100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25" dirty="0"/>
          </a:p>
          <a:p>
            <a:endParaRPr lang="en-US" sz="825" dirty="0"/>
          </a:p>
        </p:txBody>
      </p:sp>
      <p:pic>
        <p:nvPicPr>
          <p:cNvPr id="7" name="Picture 6"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10139" t="7764" r="83606" b="87457"/>
          <a:stretch/>
        </p:blipFill>
        <p:spPr>
          <a:xfrm>
            <a:off x="126332" y="495301"/>
            <a:ext cx="681849" cy="282371"/>
          </a:xfrm>
          <a:prstGeom prst="rect">
            <a:avLst/>
          </a:prstGeom>
          <a:ln w="28575">
            <a:solidFill>
              <a:srgbClr val="FF0000"/>
            </a:solidFill>
          </a:ln>
        </p:spPr>
      </p:pic>
      <p:sp>
        <p:nvSpPr>
          <p:cNvPr id="12" name="Rectangle 11"/>
          <p:cNvSpPr/>
          <p:nvPr/>
        </p:nvSpPr>
        <p:spPr>
          <a:xfrm>
            <a:off x="318680" y="2062968"/>
            <a:ext cx="2954942" cy="206586"/>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8" name="Picture 7" descr="VMTurbo - Converge, Control, Prevent - Google Chrome"/>
          <p:cNvPicPr>
            <a:picLocks noChangeAspect="1"/>
          </p:cNvPicPr>
          <p:nvPr/>
        </p:nvPicPr>
        <p:blipFill rotWithShape="1">
          <a:blip r:embed="rId3" cstate="print">
            <a:extLst>
              <a:ext uri="{28A0092B-C50C-407E-A947-70E740481C1C}">
                <a14:useLocalDpi xmlns:a14="http://schemas.microsoft.com/office/drawing/2010/main" val="0"/>
              </a:ext>
            </a:extLst>
          </a:blip>
          <a:srcRect l="18652" t="12134" r="625" b="5581"/>
          <a:stretch/>
        </p:blipFill>
        <p:spPr>
          <a:xfrm>
            <a:off x="3573379" y="1185373"/>
            <a:ext cx="4905397" cy="2710562"/>
          </a:xfrm>
          <a:prstGeom prst="rect">
            <a:avLst/>
          </a:prstGeom>
        </p:spPr>
      </p:pic>
      <p:sp>
        <p:nvSpPr>
          <p:cNvPr id="16" name="TextBox 15"/>
          <p:cNvSpPr txBox="1"/>
          <p:nvPr/>
        </p:nvSpPr>
        <p:spPr>
          <a:xfrm>
            <a:off x="276369" y="4151072"/>
            <a:ext cx="6683991" cy="230832"/>
          </a:xfrm>
          <a:prstGeom prst="rect">
            <a:avLst/>
          </a:prstGeom>
          <a:noFill/>
        </p:spPr>
        <p:txBody>
          <a:bodyPr wrap="square" rtlCol="0">
            <a:spAutoFit/>
          </a:bodyPr>
          <a:lstStyle/>
          <a:p>
            <a:r>
              <a:rPr lang="en-US" sz="900" dirty="0">
                <a:solidFill>
                  <a:schemeClr val="accent2"/>
                </a:solidFill>
              </a:rPr>
              <a:t>This screen shows all of the over allocations of resources in the environment. It can be scoped to a cluster by selecting the scope button.</a:t>
            </a:r>
          </a:p>
        </p:txBody>
      </p:sp>
      <p:sp>
        <p:nvSpPr>
          <p:cNvPr id="18" name="Rectangle 17"/>
          <p:cNvSpPr/>
          <p:nvPr/>
        </p:nvSpPr>
        <p:spPr>
          <a:xfrm>
            <a:off x="419668" y="1423491"/>
            <a:ext cx="307075" cy="255184"/>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79084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47501" cy="990600"/>
          </a:xfrm>
        </p:spPr>
        <p:txBody>
          <a:bodyPr/>
          <a:lstStyle/>
          <a:p>
            <a:pPr algn="r"/>
            <a:r>
              <a:rPr lang="en-US" sz="2800" dirty="0" smtClean="0"/>
              <a:t>Custom Dashboards </a:t>
            </a:r>
            <a:r>
              <a:rPr lang="en-US" sz="900" dirty="0"/>
              <a:t>understanding how to navigate specific views</a:t>
            </a:r>
            <a:endParaRPr lang="en-US" dirty="0"/>
          </a:p>
        </p:txBody>
      </p:sp>
      <p:pic>
        <p:nvPicPr>
          <p:cNvPr id="4" name="Picture 3"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2479" t="12195" r="81563" b="59073"/>
          <a:stretch/>
        </p:blipFill>
        <p:spPr>
          <a:xfrm>
            <a:off x="126332" y="990600"/>
            <a:ext cx="3176337" cy="3100109"/>
          </a:xfrm>
          <a:prstGeom prst="rect">
            <a:avLst/>
          </a:prstGeom>
        </p:spPr>
      </p:pic>
      <p:sp>
        <p:nvSpPr>
          <p:cNvPr id="6" name="Rectangle 5"/>
          <p:cNvSpPr/>
          <p:nvPr/>
        </p:nvSpPr>
        <p:spPr>
          <a:xfrm>
            <a:off x="3378970" y="990600"/>
            <a:ext cx="5585660" cy="3100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25" dirty="0"/>
          </a:p>
          <a:p>
            <a:endParaRPr lang="en-US" sz="825" dirty="0"/>
          </a:p>
        </p:txBody>
      </p:sp>
      <p:pic>
        <p:nvPicPr>
          <p:cNvPr id="7" name="Picture 6"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10139" t="7764" r="83606" b="87457"/>
          <a:stretch/>
        </p:blipFill>
        <p:spPr>
          <a:xfrm>
            <a:off x="126332" y="495301"/>
            <a:ext cx="681849" cy="282371"/>
          </a:xfrm>
          <a:prstGeom prst="rect">
            <a:avLst/>
          </a:prstGeom>
          <a:ln w="28575">
            <a:solidFill>
              <a:srgbClr val="FF0000"/>
            </a:solidFill>
          </a:ln>
        </p:spPr>
      </p:pic>
      <p:sp>
        <p:nvSpPr>
          <p:cNvPr id="17" name="Rectangle 16"/>
          <p:cNvSpPr/>
          <p:nvPr/>
        </p:nvSpPr>
        <p:spPr>
          <a:xfrm>
            <a:off x="318681" y="2297670"/>
            <a:ext cx="2954941" cy="250994"/>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8" name="Picture 7" descr="VMTurbo - Converge, Control, Prevent - Google Chrome"/>
          <p:cNvPicPr>
            <a:picLocks noChangeAspect="1"/>
          </p:cNvPicPr>
          <p:nvPr/>
        </p:nvPicPr>
        <p:blipFill rotWithShape="1">
          <a:blip r:embed="rId3">
            <a:extLst>
              <a:ext uri="{28A0092B-C50C-407E-A947-70E740481C1C}">
                <a14:useLocalDpi xmlns:a14="http://schemas.microsoft.com/office/drawing/2010/main" val="0"/>
              </a:ext>
            </a:extLst>
          </a:blip>
          <a:srcRect l="18552" t="12134" r="526" b="5398"/>
          <a:stretch/>
        </p:blipFill>
        <p:spPr>
          <a:xfrm>
            <a:off x="3429001" y="1046220"/>
            <a:ext cx="5439311" cy="3004888"/>
          </a:xfrm>
          <a:prstGeom prst="rect">
            <a:avLst/>
          </a:prstGeom>
        </p:spPr>
      </p:pic>
      <p:sp>
        <p:nvSpPr>
          <p:cNvPr id="16" name="TextBox 15"/>
          <p:cNvSpPr txBox="1"/>
          <p:nvPr/>
        </p:nvSpPr>
        <p:spPr>
          <a:xfrm>
            <a:off x="276369" y="4151072"/>
            <a:ext cx="6683991" cy="369332"/>
          </a:xfrm>
          <a:prstGeom prst="rect">
            <a:avLst/>
          </a:prstGeom>
          <a:noFill/>
        </p:spPr>
        <p:txBody>
          <a:bodyPr wrap="square" rtlCol="0">
            <a:spAutoFit/>
          </a:bodyPr>
          <a:lstStyle/>
          <a:p>
            <a:r>
              <a:rPr lang="en-US" sz="900" dirty="0">
                <a:solidFill>
                  <a:schemeClr val="accent2"/>
                </a:solidFill>
              </a:rPr>
              <a:t>This will show how each cluster will be changing based on a monthly basis. It will project #of VMs, Hosts, and </a:t>
            </a:r>
            <a:r>
              <a:rPr lang="en-US" sz="900" dirty="0" err="1">
                <a:solidFill>
                  <a:schemeClr val="accent2"/>
                </a:solidFill>
              </a:rPr>
              <a:t>Datastores</a:t>
            </a:r>
            <a:r>
              <a:rPr lang="en-US" sz="900" dirty="0">
                <a:solidFill>
                  <a:schemeClr val="accent2"/>
                </a:solidFill>
              </a:rPr>
              <a:t> JM Smucker will need based off of the trending of resources.</a:t>
            </a:r>
          </a:p>
        </p:txBody>
      </p:sp>
    </p:spTree>
    <p:extLst>
      <p:ext uri="{BB962C8B-B14F-4D97-AF65-F5344CB8AC3E}">
        <p14:creationId xmlns:p14="http://schemas.microsoft.com/office/powerpoint/2010/main" val="3914089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47501" cy="990600"/>
          </a:xfrm>
        </p:spPr>
        <p:txBody>
          <a:bodyPr/>
          <a:lstStyle/>
          <a:p>
            <a:pPr algn="r"/>
            <a:r>
              <a:rPr lang="en-US" sz="2800" dirty="0" smtClean="0"/>
              <a:t>Custom Dashboards </a:t>
            </a:r>
            <a:r>
              <a:rPr lang="en-US" sz="900" dirty="0"/>
              <a:t>understanding how to navigate specific views</a:t>
            </a:r>
            <a:endParaRPr lang="en-US" dirty="0"/>
          </a:p>
        </p:txBody>
      </p:sp>
      <p:pic>
        <p:nvPicPr>
          <p:cNvPr id="4" name="Picture 3"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2479" t="12195" r="81563" b="59073"/>
          <a:stretch/>
        </p:blipFill>
        <p:spPr>
          <a:xfrm>
            <a:off x="126332" y="990600"/>
            <a:ext cx="3176337" cy="3100109"/>
          </a:xfrm>
          <a:prstGeom prst="rect">
            <a:avLst/>
          </a:prstGeom>
        </p:spPr>
      </p:pic>
      <p:sp>
        <p:nvSpPr>
          <p:cNvPr id="6" name="Rectangle 5"/>
          <p:cNvSpPr/>
          <p:nvPr/>
        </p:nvSpPr>
        <p:spPr>
          <a:xfrm>
            <a:off x="3378970" y="990600"/>
            <a:ext cx="5585660" cy="3100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25" dirty="0"/>
          </a:p>
          <a:p>
            <a:endParaRPr lang="en-US" sz="825" dirty="0"/>
          </a:p>
        </p:txBody>
      </p:sp>
      <p:pic>
        <p:nvPicPr>
          <p:cNvPr id="7" name="Picture 6"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10139" t="7764" r="83606" b="87457"/>
          <a:stretch/>
        </p:blipFill>
        <p:spPr>
          <a:xfrm>
            <a:off x="126332" y="495301"/>
            <a:ext cx="681849" cy="282371"/>
          </a:xfrm>
          <a:prstGeom prst="rect">
            <a:avLst/>
          </a:prstGeom>
          <a:ln w="28575">
            <a:solidFill>
              <a:srgbClr val="FF0000"/>
            </a:solidFill>
          </a:ln>
        </p:spPr>
      </p:pic>
      <p:sp>
        <p:nvSpPr>
          <p:cNvPr id="22" name="Rectangle 21"/>
          <p:cNvSpPr/>
          <p:nvPr/>
        </p:nvSpPr>
        <p:spPr>
          <a:xfrm>
            <a:off x="318680" y="2575655"/>
            <a:ext cx="2954941" cy="216174"/>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descr="VMTurbo - Converge, Control, Prevent - Google Chrome"/>
          <p:cNvPicPr>
            <a:picLocks noChangeAspect="1"/>
          </p:cNvPicPr>
          <p:nvPr/>
        </p:nvPicPr>
        <p:blipFill rotWithShape="1">
          <a:blip r:embed="rId3">
            <a:extLst>
              <a:ext uri="{28A0092B-C50C-407E-A947-70E740481C1C}">
                <a14:useLocalDpi xmlns:a14="http://schemas.microsoft.com/office/drawing/2010/main" val="0"/>
              </a:ext>
            </a:extLst>
          </a:blip>
          <a:srcRect l="18454" t="12134" r="625" b="5581"/>
          <a:stretch/>
        </p:blipFill>
        <p:spPr>
          <a:xfrm>
            <a:off x="3429001" y="1029187"/>
            <a:ext cx="5484086" cy="3022935"/>
          </a:xfrm>
          <a:prstGeom prst="rect">
            <a:avLst/>
          </a:prstGeom>
        </p:spPr>
      </p:pic>
      <p:sp>
        <p:nvSpPr>
          <p:cNvPr id="16" name="TextBox 15"/>
          <p:cNvSpPr txBox="1"/>
          <p:nvPr/>
        </p:nvSpPr>
        <p:spPr>
          <a:xfrm>
            <a:off x="276369" y="4151073"/>
            <a:ext cx="6683991" cy="646331"/>
          </a:xfrm>
          <a:prstGeom prst="rect">
            <a:avLst/>
          </a:prstGeom>
          <a:noFill/>
        </p:spPr>
        <p:txBody>
          <a:bodyPr wrap="square" rtlCol="0">
            <a:spAutoFit/>
          </a:bodyPr>
          <a:lstStyle/>
          <a:p>
            <a:r>
              <a:rPr lang="en-US" sz="900" dirty="0">
                <a:solidFill>
                  <a:schemeClr val="accent2"/>
                </a:solidFill>
              </a:rPr>
              <a:t>This screen will show how JM Smucker’s environment has been changing on a monthly basis. It will break down VM changes (added, VMs/Host, total VMs, VMs Removed. It will also break down Memory, Hosts, and Storage changes.</a:t>
            </a:r>
          </a:p>
          <a:p>
            <a:endParaRPr lang="en-US" sz="900" dirty="0">
              <a:solidFill>
                <a:schemeClr val="accent2"/>
              </a:solidFill>
            </a:endParaRPr>
          </a:p>
          <a:p>
            <a:r>
              <a:rPr lang="en-US" sz="900" dirty="0">
                <a:solidFill>
                  <a:schemeClr val="accent2"/>
                </a:solidFill>
              </a:rPr>
              <a:t>Note: if you want to see 1 particular cluster SCOPE it down by selecting the scope button.</a:t>
            </a:r>
          </a:p>
        </p:txBody>
      </p:sp>
      <p:sp>
        <p:nvSpPr>
          <p:cNvPr id="18" name="Rectangle 17"/>
          <p:cNvSpPr/>
          <p:nvPr/>
        </p:nvSpPr>
        <p:spPr>
          <a:xfrm>
            <a:off x="385879" y="1423865"/>
            <a:ext cx="330629" cy="25481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200917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47501" cy="990600"/>
          </a:xfrm>
        </p:spPr>
        <p:txBody>
          <a:bodyPr/>
          <a:lstStyle/>
          <a:p>
            <a:pPr algn="r"/>
            <a:r>
              <a:rPr lang="en-US" sz="3200" dirty="0" smtClean="0"/>
              <a:t>Custom Dashboards </a:t>
            </a:r>
            <a:r>
              <a:rPr lang="en-US" sz="900" dirty="0"/>
              <a:t>understanding how to navigate specific views</a:t>
            </a:r>
            <a:endParaRPr lang="en-US" dirty="0"/>
          </a:p>
        </p:txBody>
      </p:sp>
      <p:pic>
        <p:nvPicPr>
          <p:cNvPr id="4" name="Picture 3"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2479" t="12195" r="81563" b="59073"/>
          <a:stretch/>
        </p:blipFill>
        <p:spPr>
          <a:xfrm>
            <a:off x="126332" y="990600"/>
            <a:ext cx="3176337" cy="3100109"/>
          </a:xfrm>
          <a:prstGeom prst="rect">
            <a:avLst/>
          </a:prstGeom>
        </p:spPr>
      </p:pic>
      <p:sp>
        <p:nvSpPr>
          <p:cNvPr id="6" name="Rectangle 5"/>
          <p:cNvSpPr/>
          <p:nvPr/>
        </p:nvSpPr>
        <p:spPr>
          <a:xfrm>
            <a:off x="3378970" y="990600"/>
            <a:ext cx="5585660" cy="3100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25" dirty="0"/>
          </a:p>
          <a:p>
            <a:endParaRPr lang="en-US" sz="825" dirty="0"/>
          </a:p>
        </p:txBody>
      </p:sp>
      <p:pic>
        <p:nvPicPr>
          <p:cNvPr id="7" name="Picture 6"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10139" t="7764" r="83606" b="87457"/>
          <a:stretch/>
        </p:blipFill>
        <p:spPr>
          <a:xfrm>
            <a:off x="126332" y="495301"/>
            <a:ext cx="681849" cy="282371"/>
          </a:xfrm>
          <a:prstGeom prst="rect">
            <a:avLst/>
          </a:prstGeom>
          <a:ln w="28575">
            <a:solidFill>
              <a:srgbClr val="FF0000"/>
            </a:solidFill>
          </a:ln>
        </p:spPr>
      </p:pic>
      <p:sp>
        <p:nvSpPr>
          <p:cNvPr id="26" name="Rectangle 25"/>
          <p:cNvSpPr/>
          <p:nvPr/>
        </p:nvSpPr>
        <p:spPr>
          <a:xfrm>
            <a:off x="318681" y="2824615"/>
            <a:ext cx="2954939" cy="287702"/>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descr="VMTurbo - Converge, Control, Prevent - Google Chrome"/>
          <p:cNvPicPr>
            <a:picLocks noChangeAspect="1"/>
          </p:cNvPicPr>
          <p:nvPr/>
        </p:nvPicPr>
        <p:blipFill rotWithShape="1">
          <a:blip r:embed="rId3" cstate="print">
            <a:extLst>
              <a:ext uri="{28A0092B-C50C-407E-A947-70E740481C1C}">
                <a14:useLocalDpi xmlns:a14="http://schemas.microsoft.com/office/drawing/2010/main" val="0"/>
              </a:ext>
            </a:extLst>
          </a:blip>
          <a:srcRect l="18582" t="11539" r="596" b="5653"/>
          <a:stretch/>
        </p:blipFill>
        <p:spPr>
          <a:xfrm>
            <a:off x="3495018" y="1050964"/>
            <a:ext cx="5358967" cy="2976380"/>
          </a:xfrm>
          <a:prstGeom prst="rect">
            <a:avLst/>
          </a:prstGeom>
        </p:spPr>
      </p:pic>
      <p:sp>
        <p:nvSpPr>
          <p:cNvPr id="9" name="TextBox 8"/>
          <p:cNvSpPr txBox="1"/>
          <p:nvPr/>
        </p:nvSpPr>
        <p:spPr>
          <a:xfrm>
            <a:off x="276369" y="4151073"/>
            <a:ext cx="6683991" cy="646331"/>
          </a:xfrm>
          <a:prstGeom prst="rect">
            <a:avLst/>
          </a:prstGeom>
          <a:noFill/>
        </p:spPr>
        <p:txBody>
          <a:bodyPr wrap="square" rtlCol="0">
            <a:spAutoFit/>
          </a:bodyPr>
          <a:lstStyle/>
          <a:p>
            <a:r>
              <a:rPr lang="en-US" sz="900" dirty="0">
                <a:solidFill>
                  <a:schemeClr val="accent2"/>
                </a:solidFill>
              </a:rPr>
              <a:t>Cluster Capacity: top left is a summary of “How Many More VMs” can I safely add (based off of a template). To edit the template size go to the POLICY (tab at the top), then drop down the CLUSTER CAPACITY tab, then HOST, then pick the cluster, change the template size.</a:t>
            </a:r>
          </a:p>
          <a:p>
            <a:endParaRPr lang="en-US" sz="900" dirty="0">
              <a:solidFill>
                <a:schemeClr val="accent2"/>
              </a:solidFill>
            </a:endParaRPr>
          </a:p>
          <a:p>
            <a:r>
              <a:rPr lang="en-US" sz="900" dirty="0">
                <a:solidFill>
                  <a:schemeClr val="accent2"/>
                </a:solidFill>
              </a:rPr>
              <a:t>The right size shows the Cluster Resource summary: CPU, Memory (total used, %, Peak, Effective capacity, and HA capacity)</a:t>
            </a:r>
          </a:p>
        </p:txBody>
      </p:sp>
    </p:spTree>
    <p:extLst>
      <p:ext uri="{BB962C8B-B14F-4D97-AF65-F5344CB8AC3E}">
        <p14:creationId xmlns:p14="http://schemas.microsoft.com/office/powerpoint/2010/main" val="441063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47501" cy="990600"/>
          </a:xfrm>
        </p:spPr>
        <p:txBody>
          <a:bodyPr/>
          <a:lstStyle/>
          <a:p>
            <a:pPr algn="r"/>
            <a:r>
              <a:rPr lang="en-US" sz="2800" dirty="0" smtClean="0"/>
              <a:t>Custom Dashboards </a:t>
            </a:r>
            <a:r>
              <a:rPr lang="en-US" sz="900" dirty="0"/>
              <a:t>understanding how to navigate specific views</a:t>
            </a:r>
            <a:endParaRPr lang="en-US" dirty="0"/>
          </a:p>
        </p:txBody>
      </p:sp>
      <p:pic>
        <p:nvPicPr>
          <p:cNvPr id="4" name="Picture 3"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2479" t="12195" r="81563" b="59073"/>
          <a:stretch/>
        </p:blipFill>
        <p:spPr>
          <a:xfrm>
            <a:off x="126332" y="990600"/>
            <a:ext cx="3176337" cy="3100109"/>
          </a:xfrm>
          <a:prstGeom prst="rect">
            <a:avLst/>
          </a:prstGeom>
        </p:spPr>
      </p:pic>
      <p:sp>
        <p:nvSpPr>
          <p:cNvPr id="6" name="Rectangle 5"/>
          <p:cNvSpPr/>
          <p:nvPr/>
        </p:nvSpPr>
        <p:spPr>
          <a:xfrm>
            <a:off x="3378970" y="990600"/>
            <a:ext cx="5585660" cy="3100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25" dirty="0"/>
          </a:p>
          <a:p>
            <a:endParaRPr lang="en-US" sz="825" dirty="0"/>
          </a:p>
        </p:txBody>
      </p:sp>
      <p:pic>
        <p:nvPicPr>
          <p:cNvPr id="7" name="Picture 6"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10139" t="7764" r="83606" b="87457"/>
          <a:stretch/>
        </p:blipFill>
        <p:spPr>
          <a:xfrm>
            <a:off x="126332" y="495301"/>
            <a:ext cx="681849" cy="282371"/>
          </a:xfrm>
          <a:prstGeom prst="rect">
            <a:avLst/>
          </a:prstGeom>
          <a:ln w="28575">
            <a:solidFill>
              <a:srgbClr val="FF0000"/>
            </a:solidFill>
          </a:ln>
        </p:spPr>
      </p:pic>
      <p:sp>
        <p:nvSpPr>
          <p:cNvPr id="3" name="Rectangle 2"/>
          <p:cNvSpPr/>
          <p:nvPr/>
        </p:nvSpPr>
        <p:spPr>
          <a:xfrm>
            <a:off x="318681" y="1754995"/>
            <a:ext cx="2958893" cy="27537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p:cNvSpPr/>
          <p:nvPr/>
        </p:nvSpPr>
        <p:spPr>
          <a:xfrm>
            <a:off x="318680" y="2062968"/>
            <a:ext cx="2954942" cy="206586"/>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p:cNvSpPr/>
          <p:nvPr/>
        </p:nvSpPr>
        <p:spPr>
          <a:xfrm>
            <a:off x="318681" y="2297670"/>
            <a:ext cx="2954941" cy="250994"/>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p:cNvSpPr/>
          <p:nvPr/>
        </p:nvSpPr>
        <p:spPr>
          <a:xfrm>
            <a:off x="318680" y="2575655"/>
            <a:ext cx="2954941" cy="216174"/>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Rectangle 25"/>
          <p:cNvSpPr/>
          <p:nvPr/>
        </p:nvSpPr>
        <p:spPr>
          <a:xfrm>
            <a:off x="318681" y="2824615"/>
            <a:ext cx="2954939" cy="287702"/>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p:cNvSpPr/>
          <p:nvPr/>
        </p:nvSpPr>
        <p:spPr>
          <a:xfrm>
            <a:off x="213331" y="3634592"/>
            <a:ext cx="1620698" cy="29715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p:cNvSpPr/>
          <p:nvPr/>
        </p:nvSpPr>
        <p:spPr>
          <a:xfrm>
            <a:off x="318680" y="3139317"/>
            <a:ext cx="2954940" cy="238636"/>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p:cNvSpPr/>
          <p:nvPr/>
        </p:nvSpPr>
        <p:spPr>
          <a:xfrm>
            <a:off x="318681" y="3404951"/>
            <a:ext cx="2954939" cy="229641"/>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Picture 4" descr="VMTurbo - Converge, Control, Prevent - Google Chrome"/>
          <p:cNvPicPr>
            <a:picLocks noChangeAspect="1"/>
          </p:cNvPicPr>
          <p:nvPr/>
        </p:nvPicPr>
        <p:blipFill rotWithShape="1">
          <a:blip r:embed="rId3" cstate="print">
            <a:extLst>
              <a:ext uri="{28A0092B-C50C-407E-A947-70E740481C1C}">
                <a14:useLocalDpi xmlns:a14="http://schemas.microsoft.com/office/drawing/2010/main" val="0"/>
              </a:ext>
            </a:extLst>
          </a:blip>
          <a:srcRect l="18652" t="12134" r="625" b="5398"/>
          <a:stretch/>
        </p:blipFill>
        <p:spPr>
          <a:xfrm>
            <a:off x="3540249" y="1091338"/>
            <a:ext cx="5263100" cy="2914651"/>
          </a:xfrm>
          <a:prstGeom prst="rect">
            <a:avLst/>
          </a:prstGeom>
        </p:spPr>
      </p:pic>
    </p:spTree>
    <p:extLst>
      <p:ext uri="{BB962C8B-B14F-4D97-AF65-F5344CB8AC3E}">
        <p14:creationId xmlns:p14="http://schemas.microsoft.com/office/powerpoint/2010/main" val="3616479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47501" cy="990600"/>
          </a:xfrm>
        </p:spPr>
        <p:txBody>
          <a:bodyPr/>
          <a:lstStyle/>
          <a:p>
            <a:pPr algn="r"/>
            <a:r>
              <a:rPr lang="en-US" sz="2800" dirty="0" smtClean="0"/>
              <a:t>Custom Dashboards </a:t>
            </a:r>
            <a:r>
              <a:rPr lang="en-US" sz="900" dirty="0"/>
              <a:t>how to edit the standard views</a:t>
            </a:r>
            <a:endParaRPr lang="en-US" dirty="0"/>
          </a:p>
        </p:txBody>
      </p:sp>
      <p:pic>
        <p:nvPicPr>
          <p:cNvPr id="7" name="Picture 6"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10139" t="7764" r="83606" b="87457"/>
          <a:stretch/>
        </p:blipFill>
        <p:spPr>
          <a:xfrm>
            <a:off x="126332" y="495301"/>
            <a:ext cx="681849" cy="282371"/>
          </a:xfrm>
          <a:prstGeom prst="rect">
            <a:avLst/>
          </a:prstGeom>
          <a:ln w="28575">
            <a:solidFill>
              <a:srgbClr val="FF0000"/>
            </a:solidFill>
          </a:ln>
        </p:spPr>
      </p:pic>
      <p:pic>
        <p:nvPicPr>
          <p:cNvPr id="8" name="Picture 7" descr="VMTurbo - Converge, Control, Prevent - Google Chrome"/>
          <p:cNvPicPr>
            <a:picLocks noChangeAspect="1"/>
          </p:cNvPicPr>
          <p:nvPr/>
        </p:nvPicPr>
        <p:blipFill rotWithShape="1">
          <a:blip r:embed="rId3">
            <a:extLst>
              <a:ext uri="{28A0092B-C50C-407E-A947-70E740481C1C}">
                <a14:useLocalDpi xmlns:a14="http://schemas.microsoft.com/office/drawing/2010/main" val="0"/>
              </a:ext>
            </a:extLst>
          </a:blip>
          <a:srcRect t="11952"/>
          <a:stretch/>
        </p:blipFill>
        <p:spPr>
          <a:xfrm>
            <a:off x="126331" y="1004171"/>
            <a:ext cx="6885206" cy="3286238"/>
          </a:xfrm>
          <a:prstGeom prst="rect">
            <a:avLst/>
          </a:prstGeom>
        </p:spPr>
      </p:pic>
      <p:sp>
        <p:nvSpPr>
          <p:cNvPr id="9" name="Rectangle 8"/>
          <p:cNvSpPr/>
          <p:nvPr/>
        </p:nvSpPr>
        <p:spPr>
          <a:xfrm>
            <a:off x="275918" y="1627496"/>
            <a:ext cx="1064525" cy="122831"/>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p:cNvSpPr/>
          <p:nvPr/>
        </p:nvSpPr>
        <p:spPr>
          <a:xfrm>
            <a:off x="4187707" y="2585875"/>
            <a:ext cx="2752180" cy="1467510"/>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p:cNvSpPr/>
          <p:nvPr/>
        </p:nvSpPr>
        <p:spPr>
          <a:xfrm>
            <a:off x="706273" y="1152060"/>
            <a:ext cx="214952" cy="111178"/>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0" name="Picture 19"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9198" t="15631" r="89002" b="80859"/>
          <a:stretch/>
        </p:blipFill>
        <p:spPr>
          <a:xfrm>
            <a:off x="1259007" y="540830"/>
            <a:ext cx="629365" cy="665329"/>
          </a:xfrm>
          <a:prstGeom prst="rect">
            <a:avLst/>
          </a:prstGeom>
          <a:ln w="57150">
            <a:solidFill>
              <a:srgbClr val="FFC000"/>
            </a:solidFill>
          </a:ln>
        </p:spPr>
      </p:pic>
      <p:cxnSp>
        <p:nvCxnSpPr>
          <p:cNvPr id="11" name="Straight Arrow Connector 10"/>
          <p:cNvCxnSpPr>
            <a:stCxn id="19" idx="0"/>
          </p:cNvCxnSpPr>
          <p:nvPr/>
        </p:nvCxnSpPr>
        <p:spPr>
          <a:xfrm flipV="1">
            <a:off x="813749" y="873494"/>
            <a:ext cx="353135" cy="27856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083592" y="741577"/>
            <a:ext cx="1931069" cy="3508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AutoNum type="arabicPeriod"/>
            </a:pPr>
            <a:r>
              <a:rPr lang="en-US" sz="825" dirty="0"/>
              <a:t>Select the Cluster Capacity Tab</a:t>
            </a:r>
          </a:p>
          <a:p>
            <a:pPr marL="171450" indent="-171450">
              <a:buAutoNum type="arabicPeriod"/>
            </a:pPr>
            <a:r>
              <a:rPr lang="en-US" sz="825" dirty="0"/>
              <a:t>Make room for additional windows. You can either close a window out by hitting the “X” in the top right corner, or adjust the size by dragging the bottom right corner over.</a:t>
            </a:r>
          </a:p>
          <a:p>
            <a:pPr marL="171450" indent="-171450">
              <a:buAutoNum type="arabicPeriod"/>
            </a:pPr>
            <a:r>
              <a:rPr lang="en-US" sz="825" dirty="0"/>
              <a:t>Click the pencil button, then select the panels you want to add. (See next slide for more details)</a:t>
            </a:r>
          </a:p>
          <a:p>
            <a:endParaRPr lang="en-US" sz="825" dirty="0"/>
          </a:p>
        </p:txBody>
      </p:sp>
      <p:sp>
        <p:nvSpPr>
          <p:cNvPr id="13" name="TextBox 12"/>
          <p:cNvSpPr txBox="1"/>
          <p:nvPr/>
        </p:nvSpPr>
        <p:spPr>
          <a:xfrm>
            <a:off x="990316" y="1725594"/>
            <a:ext cx="272832" cy="300082"/>
          </a:xfrm>
          <a:prstGeom prst="rect">
            <a:avLst/>
          </a:prstGeom>
          <a:noFill/>
        </p:spPr>
        <p:txBody>
          <a:bodyPr wrap="none" rtlCol="0">
            <a:spAutoFit/>
          </a:bodyPr>
          <a:lstStyle/>
          <a:p>
            <a:r>
              <a:rPr lang="en-US" sz="1350" b="1" dirty="0">
                <a:solidFill>
                  <a:srgbClr val="FFC000"/>
                </a:solidFill>
              </a:rPr>
              <a:t>1</a:t>
            </a:r>
          </a:p>
        </p:txBody>
      </p:sp>
      <p:sp>
        <p:nvSpPr>
          <p:cNvPr id="25" name="TextBox 24"/>
          <p:cNvSpPr txBox="1"/>
          <p:nvPr/>
        </p:nvSpPr>
        <p:spPr>
          <a:xfrm>
            <a:off x="4357508" y="2655235"/>
            <a:ext cx="272832" cy="300082"/>
          </a:xfrm>
          <a:prstGeom prst="rect">
            <a:avLst/>
          </a:prstGeom>
          <a:noFill/>
        </p:spPr>
        <p:txBody>
          <a:bodyPr wrap="none" rtlCol="0">
            <a:spAutoFit/>
          </a:bodyPr>
          <a:lstStyle/>
          <a:p>
            <a:r>
              <a:rPr lang="en-US" sz="1350" b="1" dirty="0">
                <a:solidFill>
                  <a:srgbClr val="FFC000"/>
                </a:solidFill>
              </a:rPr>
              <a:t>2</a:t>
            </a:r>
          </a:p>
        </p:txBody>
      </p:sp>
      <p:sp>
        <p:nvSpPr>
          <p:cNvPr id="27" name="TextBox 26"/>
          <p:cNvSpPr txBox="1"/>
          <p:nvPr/>
        </p:nvSpPr>
        <p:spPr>
          <a:xfrm>
            <a:off x="1986665" y="541639"/>
            <a:ext cx="272832" cy="300082"/>
          </a:xfrm>
          <a:prstGeom prst="rect">
            <a:avLst/>
          </a:prstGeom>
          <a:noFill/>
        </p:spPr>
        <p:txBody>
          <a:bodyPr wrap="none" rtlCol="0">
            <a:spAutoFit/>
          </a:bodyPr>
          <a:lstStyle/>
          <a:p>
            <a:r>
              <a:rPr lang="en-US" sz="1350" b="1" dirty="0">
                <a:solidFill>
                  <a:srgbClr val="FFC000"/>
                </a:solidFill>
              </a:rPr>
              <a:t>3</a:t>
            </a:r>
          </a:p>
        </p:txBody>
      </p:sp>
    </p:spTree>
    <p:extLst>
      <p:ext uri="{BB962C8B-B14F-4D97-AF65-F5344CB8AC3E}">
        <p14:creationId xmlns:p14="http://schemas.microsoft.com/office/powerpoint/2010/main" val="1638523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t="12572" b="5861"/>
          <a:stretch/>
        </p:blipFill>
        <p:spPr>
          <a:xfrm>
            <a:off x="0" y="1018588"/>
            <a:ext cx="7089159" cy="3134573"/>
          </a:xfrm>
          <a:prstGeom prst="rect">
            <a:avLst/>
          </a:prstGeom>
        </p:spPr>
      </p:pic>
      <p:sp>
        <p:nvSpPr>
          <p:cNvPr id="2" name="Title 1"/>
          <p:cNvSpPr>
            <a:spLocks noGrp="1"/>
          </p:cNvSpPr>
          <p:nvPr>
            <p:ph type="title"/>
          </p:nvPr>
        </p:nvSpPr>
        <p:spPr>
          <a:xfrm>
            <a:off x="0" y="0"/>
            <a:ext cx="6447501" cy="990600"/>
          </a:xfrm>
        </p:spPr>
        <p:txBody>
          <a:bodyPr/>
          <a:lstStyle/>
          <a:p>
            <a:pPr algn="r"/>
            <a:r>
              <a:rPr lang="en-US" sz="2800" dirty="0" smtClean="0"/>
              <a:t>Custom Dashboards </a:t>
            </a:r>
            <a:r>
              <a:rPr lang="en-US" sz="900" dirty="0"/>
              <a:t>how to edit the standard views</a:t>
            </a:r>
            <a:endParaRPr lang="en-US" dirty="0"/>
          </a:p>
        </p:txBody>
      </p:sp>
      <p:pic>
        <p:nvPicPr>
          <p:cNvPr id="7" name="Picture 6" descr="VMTurbo - Converge, Control, Prevent - Google Chrome"/>
          <p:cNvPicPr>
            <a:picLocks noChangeAspect="1"/>
          </p:cNvPicPr>
          <p:nvPr/>
        </p:nvPicPr>
        <p:blipFill rotWithShape="1">
          <a:blip r:embed="rId3">
            <a:extLst>
              <a:ext uri="{28A0092B-C50C-407E-A947-70E740481C1C}">
                <a14:useLocalDpi xmlns:a14="http://schemas.microsoft.com/office/drawing/2010/main" val="0"/>
              </a:ext>
            </a:extLst>
          </a:blip>
          <a:srcRect l="10139" t="7764" r="83606" b="87457"/>
          <a:stretch/>
        </p:blipFill>
        <p:spPr>
          <a:xfrm>
            <a:off x="126332" y="495301"/>
            <a:ext cx="681849" cy="282371"/>
          </a:xfrm>
          <a:prstGeom prst="rect">
            <a:avLst/>
          </a:prstGeom>
          <a:ln w="28575">
            <a:solidFill>
              <a:srgbClr val="FF0000"/>
            </a:solidFill>
          </a:ln>
        </p:spPr>
      </p:pic>
      <p:sp>
        <p:nvSpPr>
          <p:cNvPr id="18" name="Rectangle 17"/>
          <p:cNvSpPr/>
          <p:nvPr/>
        </p:nvSpPr>
        <p:spPr>
          <a:xfrm>
            <a:off x="5619466" y="2585875"/>
            <a:ext cx="1464126" cy="791946"/>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p:nvSpPr>
        <p:spPr>
          <a:xfrm>
            <a:off x="7083592" y="741577"/>
            <a:ext cx="1931069" cy="3508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AutoNum type="arabicPeriod"/>
            </a:pPr>
            <a:r>
              <a:rPr lang="en-US" sz="825" dirty="0"/>
              <a:t>Select the panel you want to add to the dash board</a:t>
            </a:r>
          </a:p>
          <a:p>
            <a:pPr marL="171450" indent="-171450">
              <a:buAutoNum type="arabicPeriod"/>
            </a:pPr>
            <a:r>
              <a:rPr lang="en-US" sz="825" dirty="0"/>
              <a:t>Drag the panel to an open spot</a:t>
            </a:r>
          </a:p>
          <a:p>
            <a:pPr marL="171450" indent="-171450">
              <a:buAutoNum type="arabicPeriod"/>
            </a:pPr>
            <a:r>
              <a:rPr lang="en-US" sz="825" dirty="0"/>
              <a:t>Once you drag the chart to the spot, it will prompt you to pick the cluster you want to add, then hit Done!</a:t>
            </a:r>
          </a:p>
          <a:p>
            <a:pPr marL="171450" indent="-171450">
              <a:buAutoNum type="arabicPeriod"/>
            </a:pPr>
            <a:r>
              <a:rPr lang="en-US" sz="825" dirty="0"/>
              <a:t>Click the save button and name it, this dashboard will be saved in my dashboard folder.</a:t>
            </a:r>
          </a:p>
          <a:p>
            <a:pPr marL="171450" indent="-171450">
              <a:buAutoNum type="arabicPeriod"/>
            </a:pPr>
            <a:r>
              <a:rPr lang="en-US" sz="825" dirty="0"/>
              <a:t>You can then generate to PDF/EXCEL, or Save it.</a:t>
            </a:r>
          </a:p>
          <a:p>
            <a:pPr marL="171450" indent="-171450">
              <a:buAutoNum type="arabicPeriod"/>
            </a:pPr>
            <a:endParaRPr lang="en-US" sz="825" dirty="0"/>
          </a:p>
          <a:p>
            <a:endParaRPr lang="en-US" sz="825" dirty="0"/>
          </a:p>
        </p:txBody>
      </p:sp>
      <p:sp>
        <p:nvSpPr>
          <p:cNvPr id="25" name="TextBox 24"/>
          <p:cNvSpPr txBox="1"/>
          <p:nvPr/>
        </p:nvSpPr>
        <p:spPr>
          <a:xfrm>
            <a:off x="227768" y="1744246"/>
            <a:ext cx="272832" cy="300082"/>
          </a:xfrm>
          <a:prstGeom prst="rect">
            <a:avLst/>
          </a:prstGeom>
          <a:noFill/>
        </p:spPr>
        <p:txBody>
          <a:bodyPr wrap="none" rtlCol="0">
            <a:spAutoFit/>
          </a:bodyPr>
          <a:lstStyle/>
          <a:p>
            <a:r>
              <a:rPr lang="en-US" sz="1350" b="1" dirty="0">
                <a:solidFill>
                  <a:srgbClr val="FFC000"/>
                </a:solidFill>
              </a:rPr>
              <a:t>1</a:t>
            </a:r>
          </a:p>
        </p:txBody>
      </p:sp>
      <p:sp>
        <p:nvSpPr>
          <p:cNvPr id="15" name="Rectangle 14"/>
          <p:cNvSpPr/>
          <p:nvPr/>
        </p:nvSpPr>
        <p:spPr>
          <a:xfrm>
            <a:off x="225188" y="1185274"/>
            <a:ext cx="1064525" cy="2967887"/>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p:cNvSpPr txBox="1"/>
          <p:nvPr/>
        </p:nvSpPr>
        <p:spPr>
          <a:xfrm>
            <a:off x="5626110" y="2669216"/>
            <a:ext cx="272832" cy="300082"/>
          </a:xfrm>
          <a:prstGeom prst="rect">
            <a:avLst/>
          </a:prstGeom>
          <a:noFill/>
        </p:spPr>
        <p:txBody>
          <a:bodyPr wrap="none" rtlCol="0">
            <a:spAutoFit/>
          </a:bodyPr>
          <a:lstStyle/>
          <a:p>
            <a:r>
              <a:rPr lang="en-US" sz="1350" b="1" dirty="0">
                <a:solidFill>
                  <a:srgbClr val="FFC000"/>
                </a:solidFill>
              </a:rPr>
              <a:t>2</a:t>
            </a:r>
          </a:p>
        </p:txBody>
      </p:sp>
      <p:pic>
        <p:nvPicPr>
          <p:cNvPr id="4" name="Picture 3" descr="VMTurbo - Converge, Control, Prevent - Google Chrome"/>
          <p:cNvPicPr>
            <a:picLocks noChangeAspect="1"/>
          </p:cNvPicPr>
          <p:nvPr/>
        </p:nvPicPr>
        <p:blipFill rotWithShape="1">
          <a:blip r:embed="rId4">
            <a:extLst>
              <a:ext uri="{28A0092B-C50C-407E-A947-70E740481C1C}">
                <a14:useLocalDpi xmlns:a14="http://schemas.microsoft.com/office/drawing/2010/main" val="0"/>
              </a:ext>
            </a:extLst>
          </a:blip>
          <a:srcRect l="39179" t="31158" r="36306" b="15978"/>
          <a:stretch/>
        </p:blipFill>
        <p:spPr>
          <a:xfrm>
            <a:off x="2647290" y="2454264"/>
            <a:ext cx="2093349" cy="2447021"/>
          </a:xfrm>
          <a:prstGeom prst="rect">
            <a:avLst/>
          </a:prstGeom>
          <a:ln w="57150">
            <a:solidFill>
              <a:srgbClr val="FFC000"/>
            </a:solidFill>
          </a:ln>
        </p:spPr>
      </p:pic>
      <p:sp>
        <p:nvSpPr>
          <p:cNvPr id="21" name="TextBox 20"/>
          <p:cNvSpPr txBox="1"/>
          <p:nvPr/>
        </p:nvSpPr>
        <p:spPr>
          <a:xfrm>
            <a:off x="2764548" y="2807716"/>
            <a:ext cx="272832" cy="300082"/>
          </a:xfrm>
          <a:prstGeom prst="rect">
            <a:avLst/>
          </a:prstGeom>
          <a:noFill/>
        </p:spPr>
        <p:txBody>
          <a:bodyPr wrap="none" rtlCol="0">
            <a:spAutoFit/>
          </a:bodyPr>
          <a:lstStyle/>
          <a:p>
            <a:r>
              <a:rPr lang="en-US" sz="1350" b="1" dirty="0">
                <a:solidFill>
                  <a:srgbClr val="FFC000"/>
                </a:solidFill>
              </a:rPr>
              <a:t>3</a:t>
            </a:r>
          </a:p>
        </p:txBody>
      </p:sp>
    </p:spTree>
    <p:extLst>
      <p:ext uri="{BB962C8B-B14F-4D97-AF65-F5344CB8AC3E}">
        <p14:creationId xmlns:p14="http://schemas.microsoft.com/office/powerpoint/2010/main" val="1322654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47501" cy="990600"/>
          </a:xfrm>
        </p:spPr>
        <p:txBody>
          <a:bodyPr/>
          <a:lstStyle/>
          <a:p>
            <a:pPr algn="r"/>
            <a:r>
              <a:rPr lang="en-US" sz="2800" dirty="0" smtClean="0"/>
              <a:t>Custom Dashboards </a:t>
            </a:r>
            <a:r>
              <a:rPr lang="en-US" sz="900" dirty="0"/>
              <a:t>Creating a dashboard from scratch</a:t>
            </a:r>
            <a:endParaRPr lang="en-US" dirty="0"/>
          </a:p>
        </p:txBody>
      </p:sp>
      <p:pic>
        <p:nvPicPr>
          <p:cNvPr id="7" name="Picture 6"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10139" t="7764" r="83606" b="87457"/>
          <a:stretch/>
        </p:blipFill>
        <p:spPr>
          <a:xfrm>
            <a:off x="126332" y="495301"/>
            <a:ext cx="681849" cy="282371"/>
          </a:xfrm>
          <a:prstGeom prst="rect">
            <a:avLst/>
          </a:prstGeom>
          <a:ln w="28575">
            <a:solidFill>
              <a:srgbClr val="FF0000"/>
            </a:solidFill>
          </a:ln>
        </p:spPr>
      </p:pic>
      <p:grpSp>
        <p:nvGrpSpPr>
          <p:cNvPr id="12" name="Group 11"/>
          <p:cNvGrpSpPr/>
          <p:nvPr/>
        </p:nvGrpSpPr>
        <p:grpSpPr>
          <a:xfrm>
            <a:off x="191021" y="873434"/>
            <a:ext cx="306806" cy="303704"/>
            <a:chOff x="4728411" y="2942213"/>
            <a:chExt cx="409074" cy="404938"/>
          </a:xfrm>
        </p:grpSpPr>
        <p:pic>
          <p:nvPicPr>
            <p:cNvPr id="13" name="Picture 12"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7572" t="16005" r="90932" b="81235"/>
            <a:stretch/>
          </p:blipFill>
          <p:spPr>
            <a:xfrm>
              <a:off x="4740441" y="2950108"/>
              <a:ext cx="397044" cy="397043"/>
            </a:xfrm>
            <a:prstGeom prst="rect">
              <a:avLst/>
            </a:prstGeom>
          </p:spPr>
        </p:pic>
        <p:sp>
          <p:nvSpPr>
            <p:cNvPr id="14" name="Rectangle 13"/>
            <p:cNvSpPr/>
            <p:nvPr/>
          </p:nvSpPr>
          <p:spPr>
            <a:xfrm>
              <a:off x="4728411" y="2942213"/>
              <a:ext cx="396200" cy="39620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5" name="TextBox 4"/>
          <p:cNvSpPr txBox="1"/>
          <p:nvPr/>
        </p:nvSpPr>
        <p:spPr>
          <a:xfrm>
            <a:off x="506849" y="873434"/>
            <a:ext cx="1490216" cy="300082"/>
          </a:xfrm>
          <a:prstGeom prst="rect">
            <a:avLst/>
          </a:prstGeom>
          <a:noFill/>
        </p:spPr>
        <p:txBody>
          <a:bodyPr wrap="none" rtlCol="0">
            <a:spAutoFit/>
          </a:bodyPr>
          <a:lstStyle/>
          <a:p>
            <a:r>
              <a:rPr lang="en-US" sz="1350" dirty="0"/>
              <a:t>1. Click this button</a:t>
            </a:r>
          </a:p>
        </p:txBody>
      </p:sp>
      <p:pic>
        <p:nvPicPr>
          <p:cNvPr id="6" name="Picture 5" descr="VMTurbo - Converge, Control, Prevent - Google Chrome"/>
          <p:cNvPicPr>
            <a:picLocks noChangeAspect="1"/>
          </p:cNvPicPr>
          <p:nvPr/>
        </p:nvPicPr>
        <p:blipFill rotWithShape="1">
          <a:blip r:embed="rId3" cstate="print">
            <a:extLst>
              <a:ext uri="{28A0092B-C50C-407E-A947-70E740481C1C}">
                <a14:useLocalDpi xmlns:a14="http://schemas.microsoft.com/office/drawing/2010/main" val="0"/>
              </a:ext>
            </a:extLst>
          </a:blip>
          <a:srcRect t="11952" b="5241"/>
          <a:stretch/>
        </p:blipFill>
        <p:spPr>
          <a:xfrm>
            <a:off x="602446" y="1483660"/>
            <a:ext cx="6163100" cy="2766497"/>
          </a:xfrm>
          <a:prstGeom prst="rect">
            <a:avLst/>
          </a:prstGeom>
        </p:spPr>
      </p:pic>
      <p:sp>
        <p:nvSpPr>
          <p:cNvPr id="8" name="TextBox 7"/>
          <p:cNvSpPr txBox="1"/>
          <p:nvPr/>
        </p:nvSpPr>
        <p:spPr>
          <a:xfrm>
            <a:off x="1855778" y="1864034"/>
            <a:ext cx="4777035" cy="1338828"/>
          </a:xfrm>
          <a:prstGeom prst="rect">
            <a:avLst/>
          </a:prstGeom>
          <a:noFill/>
        </p:spPr>
        <p:txBody>
          <a:bodyPr wrap="square" rtlCol="0">
            <a:spAutoFit/>
          </a:bodyPr>
          <a:lstStyle/>
          <a:p>
            <a:r>
              <a:rPr lang="en-US" sz="1350" dirty="0">
                <a:solidFill>
                  <a:schemeClr val="bg1"/>
                </a:solidFill>
              </a:rPr>
              <a:t>2. You will then see this screen.</a:t>
            </a:r>
          </a:p>
          <a:p>
            <a:r>
              <a:rPr lang="en-US" sz="1350" dirty="0">
                <a:solidFill>
                  <a:schemeClr val="bg1"/>
                </a:solidFill>
              </a:rPr>
              <a:t>3. Drag the view over to the blue area</a:t>
            </a:r>
          </a:p>
          <a:p>
            <a:r>
              <a:rPr lang="en-US" sz="1350" dirty="0">
                <a:solidFill>
                  <a:schemeClr val="bg1"/>
                </a:solidFill>
              </a:rPr>
              <a:t>4. Select the entity that you want to present</a:t>
            </a:r>
          </a:p>
          <a:p>
            <a:r>
              <a:rPr lang="en-US" sz="1350" dirty="0">
                <a:solidFill>
                  <a:schemeClr val="bg1"/>
                </a:solidFill>
              </a:rPr>
              <a:t>5. Repeat until you have the view you want</a:t>
            </a:r>
          </a:p>
          <a:p>
            <a:r>
              <a:rPr lang="en-US" sz="1350" dirty="0">
                <a:solidFill>
                  <a:schemeClr val="bg1"/>
                </a:solidFill>
              </a:rPr>
              <a:t>6. You can move panels and size them by clicking and dragging.</a:t>
            </a:r>
          </a:p>
          <a:p>
            <a:r>
              <a:rPr lang="en-US" sz="1350" dirty="0">
                <a:solidFill>
                  <a:schemeClr val="bg1"/>
                </a:solidFill>
              </a:rPr>
              <a:t>7. Click the save button.</a:t>
            </a:r>
          </a:p>
        </p:txBody>
      </p:sp>
    </p:spTree>
    <p:extLst>
      <p:ext uri="{BB962C8B-B14F-4D97-AF65-F5344CB8AC3E}">
        <p14:creationId xmlns:p14="http://schemas.microsoft.com/office/powerpoint/2010/main" val="3115538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47501" cy="990600"/>
          </a:xfrm>
        </p:spPr>
        <p:txBody>
          <a:bodyPr/>
          <a:lstStyle/>
          <a:p>
            <a:pPr algn="r"/>
            <a:r>
              <a:rPr lang="en-US" sz="2800" dirty="0" smtClean="0"/>
              <a:t>Advanced Planning </a:t>
            </a:r>
            <a:r>
              <a:rPr lang="en-US" sz="900" dirty="0"/>
              <a:t>how to use VMTurbo to plan for changes</a:t>
            </a:r>
            <a:endParaRPr lang="en-US" dirty="0"/>
          </a:p>
        </p:txBody>
      </p:sp>
      <p:sp>
        <p:nvSpPr>
          <p:cNvPr id="8" name="TextBox 7"/>
          <p:cNvSpPr txBox="1"/>
          <p:nvPr/>
        </p:nvSpPr>
        <p:spPr>
          <a:xfrm>
            <a:off x="1855778" y="1864034"/>
            <a:ext cx="4777035" cy="1338828"/>
          </a:xfrm>
          <a:prstGeom prst="rect">
            <a:avLst/>
          </a:prstGeom>
          <a:noFill/>
        </p:spPr>
        <p:txBody>
          <a:bodyPr wrap="square" rtlCol="0">
            <a:spAutoFit/>
          </a:bodyPr>
          <a:lstStyle/>
          <a:p>
            <a:r>
              <a:rPr lang="en-US" sz="1350" dirty="0">
                <a:solidFill>
                  <a:schemeClr val="bg1"/>
                </a:solidFill>
              </a:rPr>
              <a:t>2. You will then see this screen.</a:t>
            </a:r>
          </a:p>
          <a:p>
            <a:r>
              <a:rPr lang="en-US" sz="1350" dirty="0">
                <a:solidFill>
                  <a:schemeClr val="bg1"/>
                </a:solidFill>
              </a:rPr>
              <a:t>3. Drag the view over to the blue area</a:t>
            </a:r>
          </a:p>
          <a:p>
            <a:r>
              <a:rPr lang="en-US" sz="1350" dirty="0">
                <a:solidFill>
                  <a:schemeClr val="bg1"/>
                </a:solidFill>
              </a:rPr>
              <a:t>4. Select the entity that you want to present</a:t>
            </a:r>
          </a:p>
          <a:p>
            <a:r>
              <a:rPr lang="en-US" sz="1350" dirty="0">
                <a:solidFill>
                  <a:schemeClr val="bg1"/>
                </a:solidFill>
              </a:rPr>
              <a:t>5. Repeat until you have the view you want</a:t>
            </a:r>
          </a:p>
          <a:p>
            <a:r>
              <a:rPr lang="en-US" sz="1350" dirty="0">
                <a:solidFill>
                  <a:schemeClr val="bg1"/>
                </a:solidFill>
              </a:rPr>
              <a:t>6. You can move panels and size them by clicking and dragging.</a:t>
            </a:r>
          </a:p>
          <a:p>
            <a:r>
              <a:rPr lang="en-US" sz="1350" dirty="0">
                <a:solidFill>
                  <a:schemeClr val="bg1"/>
                </a:solidFill>
              </a:rPr>
              <a:t>7. Click the save button.</a:t>
            </a:r>
          </a:p>
        </p:txBody>
      </p:sp>
      <p:sp>
        <p:nvSpPr>
          <p:cNvPr id="10" name="Rectangle 9"/>
          <p:cNvSpPr/>
          <p:nvPr/>
        </p:nvSpPr>
        <p:spPr>
          <a:xfrm>
            <a:off x="861841" y="1410268"/>
            <a:ext cx="5585660" cy="3100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25" dirty="0"/>
              <a:t>About VMTurbo Planning:</a:t>
            </a:r>
          </a:p>
          <a:p>
            <a:endParaRPr lang="en-US" sz="825" dirty="0"/>
          </a:p>
          <a:p>
            <a:r>
              <a:rPr lang="en-US" sz="825" dirty="0"/>
              <a:t>VMTurbo’s planner solves the exact same problem the real time engine solves. The difference is the end user can change any level of the infrastructure, then have VMTurbo run its engine. VMTurbo will show you the current state of the cluster(s), and how the changes you made will impact the environment before actually doing it.</a:t>
            </a:r>
          </a:p>
          <a:p>
            <a:endParaRPr lang="en-US" sz="825" dirty="0"/>
          </a:p>
          <a:p>
            <a:r>
              <a:rPr lang="en-US" sz="825" dirty="0"/>
              <a:t>This takes the guess work out of determining how much supply (host, storage, resources, </a:t>
            </a:r>
            <a:r>
              <a:rPr lang="en-US" sz="825" dirty="0" err="1"/>
              <a:t>etc</a:t>
            </a:r>
            <a:r>
              <a:rPr lang="en-US" sz="825" dirty="0"/>
              <a:t>) you will need to run the demand of the VM’s (existing, changed, or added in the planner).</a:t>
            </a:r>
          </a:p>
          <a:p>
            <a:endParaRPr lang="en-US" sz="825" dirty="0"/>
          </a:p>
          <a:p>
            <a:endParaRPr lang="en-US" sz="825" dirty="0"/>
          </a:p>
          <a:p>
            <a:endParaRPr lang="en-US" sz="825" dirty="0"/>
          </a:p>
        </p:txBody>
      </p:sp>
      <p:pic>
        <p:nvPicPr>
          <p:cNvPr id="3" name="Picture 2"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36380" t="7616" r="57351" b="87634"/>
          <a:stretch/>
        </p:blipFill>
        <p:spPr>
          <a:xfrm>
            <a:off x="883821" y="714685"/>
            <a:ext cx="971957" cy="399197"/>
          </a:xfrm>
          <a:prstGeom prst="rect">
            <a:avLst/>
          </a:prstGeom>
          <a:ln w="57150">
            <a:solidFill>
              <a:srgbClr val="FFC000"/>
            </a:solidFill>
          </a:ln>
        </p:spPr>
      </p:pic>
    </p:spTree>
    <p:extLst>
      <p:ext uri="{BB962C8B-B14F-4D97-AF65-F5344CB8AC3E}">
        <p14:creationId xmlns:p14="http://schemas.microsoft.com/office/powerpoint/2010/main" val="30735421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383"/>
            <a:ext cx="6447501" cy="613978"/>
          </a:xfrm>
        </p:spPr>
        <p:txBody>
          <a:bodyPr/>
          <a:lstStyle/>
          <a:p>
            <a:r>
              <a:rPr lang="en-US" sz="2800" dirty="0" smtClean="0"/>
              <a:t>Advanced Planning </a:t>
            </a:r>
            <a:r>
              <a:rPr lang="en-US" sz="900" dirty="0"/>
              <a:t>how to use VMTurbo to plan for changes</a:t>
            </a:r>
            <a:endParaRPr lang="en-US" dirty="0"/>
          </a:p>
        </p:txBody>
      </p:sp>
      <p:sp>
        <p:nvSpPr>
          <p:cNvPr id="8" name="TextBox 7"/>
          <p:cNvSpPr txBox="1"/>
          <p:nvPr/>
        </p:nvSpPr>
        <p:spPr>
          <a:xfrm>
            <a:off x="1855778" y="1864034"/>
            <a:ext cx="4777035" cy="1338828"/>
          </a:xfrm>
          <a:prstGeom prst="rect">
            <a:avLst/>
          </a:prstGeom>
          <a:noFill/>
        </p:spPr>
        <p:txBody>
          <a:bodyPr wrap="square" rtlCol="0">
            <a:spAutoFit/>
          </a:bodyPr>
          <a:lstStyle/>
          <a:p>
            <a:r>
              <a:rPr lang="en-US" sz="1350" dirty="0">
                <a:solidFill>
                  <a:schemeClr val="bg1"/>
                </a:solidFill>
              </a:rPr>
              <a:t>2. You will then see this screen.</a:t>
            </a:r>
          </a:p>
          <a:p>
            <a:r>
              <a:rPr lang="en-US" sz="1350" dirty="0">
                <a:solidFill>
                  <a:schemeClr val="bg1"/>
                </a:solidFill>
              </a:rPr>
              <a:t>3. Drag the view over to the blue area</a:t>
            </a:r>
          </a:p>
          <a:p>
            <a:r>
              <a:rPr lang="en-US" sz="1350" dirty="0">
                <a:solidFill>
                  <a:schemeClr val="bg1"/>
                </a:solidFill>
              </a:rPr>
              <a:t>4. Select the entity that you want to present</a:t>
            </a:r>
          </a:p>
          <a:p>
            <a:r>
              <a:rPr lang="en-US" sz="1350" dirty="0">
                <a:solidFill>
                  <a:schemeClr val="bg1"/>
                </a:solidFill>
              </a:rPr>
              <a:t>5. Repeat until you have the view you want</a:t>
            </a:r>
          </a:p>
          <a:p>
            <a:r>
              <a:rPr lang="en-US" sz="1350" dirty="0">
                <a:solidFill>
                  <a:schemeClr val="bg1"/>
                </a:solidFill>
              </a:rPr>
              <a:t>6. You can move panels and size them by clicking and dragging.</a:t>
            </a:r>
          </a:p>
          <a:p>
            <a:r>
              <a:rPr lang="en-US" sz="1350" dirty="0">
                <a:solidFill>
                  <a:schemeClr val="bg1"/>
                </a:solidFill>
              </a:rPr>
              <a:t>7. Click the save button.</a:t>
            </a:r>
          </a:p>
        </p:txBody>
      </p:sp>
      <p:pic>
        <p:nvPicPr>
          <p:cNvPr id="3" name="Picture 2"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36380" t="7616" r="57351" b="87634"/>
          <a:stretch/>
        </p:blipFill>
        <p:spPr>
          <a:xfrm>
            <a:off x="177550" y="579344"/>
            <a:ext cx="971957" cy="399197"/>
          </a:xfrm>
          <a:prstGeom prst="rect">
            <a:avLst/>
          </a:prstGeom>
          <a:ln w="57150">
            <a:solidFill>
              <a:srgbClr val="FFC000"/>
            </a:solidFill>
          </a:ln>
        </p:spPr>
      </p:pic>
      <p:pic>
        <p:nvPicPr>
          <p:cNvPr id="4" name="Picture 3" descr="VMTurbo - Converge, Control, Prevent - Google Chrome"/>
          <p:cNvPicPr>
            <a:picLocks noChangeAspect="1"/>
          </p:cNvPicPr>
          <p:nvPr/>
        </p:nvPicPr>
        <p:blipFill rotWithShape="1">
          <a:blip r:embed="rId3" cstate="print">
            <a:extLst>
              <a:ext uri="{28A0092B-C50C-407E-A947-70E740481C1C}">
                <a14:useLocalDpi xmlns:a14="http://schemas.microsoft.com/office/drawing/2010/main" val="0"/>
              </a:ext>
            </a:extLst>
          </a:blip>
          <a:srcRect l="448" t="12572" r="709" b="4828"/>
          <a:stretch/>
        </p:blipFill>
        <p:spPr>
          <a:xfrm>
            <a:off x="177550" y="1152380"/>
            <a:ext cx="6505064" cy="2946802"/>
          </a:xfrm>
          <a:prstGeom prst="rect">
            <a:avLst/>
          </a:prstGeom>
        </p:spPr>
      </p:pic>
      <p:pic>
        <p:nvPicPr>
          <p:cNvPr id="7" name="Picture 6" descr="VMTurbo - Converge, Control, Prevent - Google Chrome"/>
          <p:cNvPicPr>
            <a:picLocks noChangeAspect="1"/>
          </p:cNvPicPr>
          <p:nvPr/>
        </p:nvPicPr>
        <p:blipFill rotWithShape="1">
          <a:blip r:embed="rId3">
            <a:extLst>
              <a:ext uri="{28A0092B-C50C-407E-A947-70E740481C1C}">
                <a14:useLocalDpi xmlns:a14="http://schemas.microsoft.com/office/drawing/2010/main" val="0"/>
              </a:ext>
            </a:extLst>
          </a:blip>
          <a:srcRect l="61618" t="12932" r="33185" b="83932"/>
          <a:stretch/>
        </p:blipFill>
        <p:spPr>
          <a:xfrm>
            <a:off x="2519093" y="604000"/>
            <a:ext cx="1177119" cy="385106"/>
          </a:xfrm>
          <a:prstGeom prst="rect">
            <a:avLst/>
          </a:prstGeom>
          <a:ln w="57150">
            <a:solidFill>
              <a:srgbClr val="FFC000"/>
            </a:solidFill>
          </a:ln>
        </p:spPr>
      </p:pic>
      <p:sp>
        <p:nvSpPr>
          <p:cNvPr id="5" name="Rectangle 4"/>
          <p:cNvSpPr/>
          <p:nvPr/>
        </p:nvSpPr>
        <p:spPr>
          <a:xfrm>
            <a:off x="4165979" y="1152380"/>
            <a:ext cx="441221" cy="14757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 name="Straight Arrow Connector 8"/>
          <p:cNvCxnSpPr>
            <a:stCxn id="7" idx="3"/>
          </p:cNvCxnSpPr>
          <p:nvPr/>
        </p:nvCxnSpPr>
        <p:spPr>
          <a:xfrm>
            <a:off x="3696212" y="796553"/>
            <a:ext cx="469767" cy="35582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083592" y="741577"/>
            <a:ext cx="1931069" cy="3508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AutoNum type="arabicPeriod"/>
            </a:pPr>
            <a:r>
              <a:rPr lang="en-US" sz="825" dirty="0"/>
              <a:t>Click the “Scope” Button. This will allow you to pick a cluster that you want to run plans off of. You can select multiple clusters here as well by holding the shift button down.</a:t>
            </a:r>
          </a:p>
          <a:p>
            <a:pPr marL="171450" indent="-171450">
              <a:buAutoNum type="arabicPeriod"/>
            </a:pPr>
            <a:r>
              <a:rPr lang="en-US" sz="825" dirty="0"/>
              <a:t>Select PM groups (PM stands for Physical Machines), then drop down to “Physical Machines by PM Cluster” – this will show all clusters. </a:t>
            </a:r>
          </a:p>
          <a:p>
            <a:pPr marL="171450" indent="-171450">
              <a:buAutoNum type="arabicPeriod"/>
            </a:pPr>
            <a:r>
              <a:rPr lang="en-US" sz="825" dirty="0"/>
              <a:t>Select the cluster you want to work with then hit OK.</a:t>
            </a:r>
          </a:p>
          <a:p>
            <a:endParaRPr lang="en-US" sz="825" dirty="0"/>
          </a:p>
        </p:txBody>
      </p:sp>
      <p:sp>
        <p:nvSpPr>
          <p:cNvPr id="12" name="TextBox 11"/>
          <p:cNvSpPr txBox="1"/>
          <p:nvPr/>
        </p:nvSpPr>
        <p:spPr>
          <a:xfrm>
            <a:off x="4083381" y="866310"/>
            <a:ext cx="319318" cy="300082"/>
          </a:xfrm>
          <a:prstGeom prst="rect">
            <a:avLst/>
          </a:prstGeom>
          <a:noFill/>
        </p:spPr>
        <p:txBody>
          <a:bodyPr wrap="none" rtlCol="0">
            <a:spAutoFit/>
          </a:bodyPr>
          <a:lstStyle/>
          <a:p>
            <a:r>
              <a:rPr lang="en-US" sz="1350" b="1" dirty="0">
                <a:solidFill>
                  <a:srgbClr val="FFC000"/>
                </a:solidFill>
              </a:rPr>
              <a:t>1.</a:t>
            </a:r>
          </a:p>
        </p:txBody>
      </p:sp>
      <p:pic>
        <p:nvPicPr>
          <p:cNvPr id="13" name="Picture 12" descr="VMTurbo - Converge, Control, Prevent - Google Chrome"/>
          <p:cNvPicPr>
            <a:picLocks noChangeAspect="1"/>
          </p:cNvPicPr>
          <p:nvPr/>
        </p:nvPicPr>
        <p:blipFill rotWithShape="1">
          <a:blip r:embed="rId4">
            <a:extLst>
              <a:ext uri="{28A0092B-C50C-407E-A947-70E740481C1C}">
                <a14:useLocalDpi xmlns:a14="http://schemas.microsoft.com/office/drawing/2010/main" val="0"/>
              </a:ext>
            </a:extLst>
          </a:blip>
          <a:srcRect l="37500" t="25168" r="37425" b="17425"/>
          <a:stretch/>
        </p:blipFill>
        <p:spPr>
          <a:xfrm>
            <a:off x="930927" y="1864035"/>
            <a:ext cx="2292824" cy="2845558"/>
          </a:xfrm>
          <a:prstGeom prst="rect">
            <a:avLst/>
          </a:prstGeom>
          <a:ln w="38100">
            <a:solidFill>
              <a:srgbClr val="FFC000"/>
            </a:solidFill>
          </a:ln>
        </p:spPr>
      </p:pic>
      <p:sp>
        <p:nvSpPr>
          <p:cNvPr id="14" name="TextBox 13"/>
          <p:cNvSpPr txBox="1"/>
          <p:nvPr/>
        </p:nvSpPr>
        <p:spPr>
          <a:xfrm>
            <a:off x="2461042" y="2127022"/>
            <a:ext cx="319318" cy="300082"/>
          </a:xfrm>
          <a:prstGeom prst="rect">
            <a:avLst/>
          </a:prstGeom>
          <a:noFill/>
        </p:spPr>
        <p:txBody>
          <a:bodyPr wrap="none" rtlCol="0">
            <a:spAutoFit/>
          </a:bodyPr>
          <a:lstStyle/>
          <a:p>
            <a:r>
              <a:rPr lang="en-US" sz="1350" b="1" dirty="0">
                <a:solidFill>
                  <a:srgbClr val="FFC000"/>
                </a:solidFill>
              </a:rPr>
              <a:t>2.</a:t>
            </a:r>
          </a:p>
        </p:txBody>
      </p:sp>
      <p:sp>
        <p:nvSpPr>
          <p:cNvPr id="15" name="Rectangle 14"/>
          <p:cNvSpPr/>
          <p:nvPr/>
        </p:nvSpPr>
        <p:spPr>
          <a:xfrm>
            <a:off x="1019587" y="3130414"/>
            <a:ext cx="1499506" cy="13481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p:cNvSpPr txBox="1"/>
          <p:nvPr/>
        </p:nvSpPr>
        <p:spPr>
          <a:xfrm>
            <a:off x="2612647" y="3313015"/>
            <a:ext cx="319318" cy="300082"/>
          </a:xfrm>
          <a:prstGeom prst="rect">
            <a:avLst/>
          </a:prstGeom>
          <a:noFill/>
        </p:spPr>
        <p:txBody>
          <a:bodyPr wrap="none" rtlCol="0">
            <a:spAutoFit/>
          </a:bodyPr>
          <a:lstStyle/>
          <a:p>
            <a:r>
              <a:rPr lang="en-US" sz="1350" b="1" dirty="0">
                <a:solidFill>
                  <a:srgbClr val="FFC000"/>
                </a:solidFill>
              </a:rPr>
              <a:t>3.</a:t>
            </a:r>
          </a:p>
        </p:txBody>
      </p:sp>
      <p:sp>
        <p:nvSpPr>
          <p:cNvPr id="17" name="Rectangle 16"/>
          <p:cNvSpPr/>
          <p:nvPr/>
        </p:nvSpPr>
        <p:spPr>
          <a:xfrm>
            <a:off x="963655" y="4448223"/>
            <a:ext cx="264644" cy="1681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Arrow Connector 17"/>
          <p:cNvCxnSpPr/>
          <p:nvPr/>
        </p:nvCxnSpPr>
        <p:spPr>
          <a:xfrm flipH="1">
            <a:off x="1330657" y="3535016"/>
            <a:ext cx="1388933" cy="82715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2548594" y="3233193"/>
            <a:ext cx="151604" cy="15336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02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1000" y="4145149"/>
            <a:ext cx="4006199" cy="738664"/>
          </a:xfrm>
          <a:prstGeom prst="rect">
            <a:avLst/>
          </a:prstGeom>
          <a:noFill/>
        </p:spPr>
        <p:txBody>
          <a:bodyPr wrap="square" rtlCol="0">
            <a:spAutoFit/>
          </a:bodyPr>
          <a:lstStyle/>
          <a:p>
            <a:r>
              <a:rPr lang="en-US" sz="1400" dirty="0" smtClean="0"/>
              <a:t>Traditional methods wait until you have a problem, send you an alert and allow you to troubleshoot and fire fight AFTER you have a problem</a:t>
            </a:r>
            <a:endParaRPr lang="en-US" sz="1400" dirty="0"/>
          </a:p>
        </p:txBody>
      </p:sp>
      <p:sp>
        <p:nvSpPr>
          <p:cNvPr id="15" name="TextBox 14"/>
          <p:cNvSpPr txBox="1"/>
          <p:nvPr/>
        </p:nvSpPr>
        <p:spPr>
          <a:xfrm>
            <a:off x="4575243" y="4167458"/>
            <a:ext cx="4006199" cy="738664"/>
          </a:xfrm>
          <a:prstGeom prst="rect">
            <a:avLst/>
          </a:prstGeom>
          <a:noFill/>
        </p:spPr>
        <p:txBody>
          <a:bodyPr wrap="square" rtlCol="0">
            <a:spAutoFit/>
          </a:bodyPr>
          <a:lstStyle/>
          <a:p>
            <a:r>
              <a:rPr lang="en-US" sz="1400" dirty="0" smtClean="0"/>
              <a:t>Virtualization enabled us to prevent problems from happening. VMTurbo gives us the recommendations to make sure you do not leave an optimal state</a:t>
            </a:r>
            <a:endParaRPr lang="en-US" sz="1400" dirty="0"/>
          </a:p>
        </p:txBody>
      </p:sp>
      <p:pic>
        <p:nvPicPr>
          <p:cNvPr id="5" name="Picture 4"/>
          <p:cNvPicPr>
            <a:picLocks noChangeAspect="1"/>
          </p:cNvPicPr>
          <p:nvPr/>
        </p:nvPicPr>
        <p:blipFill>
          <a:blip r:embed="rId2"/>
          <a:stretch>
            <a:fillRect/>
          </a:stretch>
        </p:blipFill>
        <p:spPr>
          <a:xfrm>
            <a:off x="411804" y="868372"/>
            <a:ext cx="7667625" cy="2990850"/>
          </a:xfrm>
          <a:prstGeom prst="rect">
            <a:avLst/>
          </a:prstGeom>
        </p:spPr>
      </p:pic>
      <p:sp>
        <p:nvSpPr>
          <p:cNvPr id="19" name="TextBox 18"/>
          <p:cNvSpPr txBox="1"/>
          <p:nvPr/>
        </p:nvSpPr>
        <p:spPr>
          <a:xfrm>
            <a:off x="2133600" y="283597"/>
            <a:ext cx="5486400" cy="584775"/>
          </a:xfrm>
          <a:prstGeom prst="rect">
            <a:avLst/>
          </a:prstGeom>
          <a:noFill/>
        </p:spPr>
        <p:txBody>
          <a:bodyPr wrap="square" rtlCol="0">
            <a:spAutoFit/>
          </a:bodyPr>
          <a:lstStyle/>
          <a:p>
            <a:r>
              <a:rPr lang="en-US" sz="3200" dirty="0" smtClean="0">
                <a:solidFill>
                  <a:srgbClr val="00B050"/>
                </a:solidFill>
              </a:rPr>
              <a:t>Rethinking the approach</a:t>
            </a:r>
            <a:endParaRPr lang="en-US" sz="3200" dirty="0">
              <a:solidFill>
                <a:srgbClr val="00B050"/>
              </a:solidFill>
            </a:endParaRPr>
          </a:p>
        </p:txBody>
      </p:sp>
    </p:spTree>
    <p:extLst>
      <p:ext uri="{BB962C8B-B14F-4D97-AF65-F5344CB8AC3E}">
        <p14:creationId xmlns:p14="http://schemas.microsoft.com/office/powerpoint/2010/main" val="11727299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57" y="-6560"/>
            <a:ext cx="6447501" cy="583776"/>
          </a:xfrm>
        </p:spPr>
        <p:txBody>
          <a:bodyPr/>
          <a:lstStyle/>
          <a:p>
            <a:r>
              <a:rPr lang="en-US" sz="2800" dirty="0" smtClean="0"/>
              <a:t>Advanced Planning </a:t>
            </a:r>
            <a:r>
              <a:rPr lang="en-US" sz="900" dirty="0"/>
              <a:t>how to use VMTurbo to plan for changes</a:t>
            </a:r>
            <a:endParaRPr lang="en-US" dirty="0"/>
          </a:p>
        </p:txBody>
      </p:sp>
      <p:sp>
        <p:nvSpPr>
          <p:cNvPr id="8" name="TextBox 7"/>
          <p:cNvSpPr txBox="1"/>
          <p:nvPr/>
        </p:nvSpPr>
        <p:spPr>
          <a:xfrm>
            <a:off x="1855778" y="1864034"/>
            <a:ext cx="4777035" cy="1338828"/>
          </a:xfrm>
          <a:prstGeom prst="rect">
            <a:avLst/>
          </a:prstGeom>
          <a:noFill/>
        </p:spPr>
        <p:txBody>
          <a:bodyPr wrap="square" rtlCol="0">
            <a:spAutoFit/>
          </a:bodyPr>
          <a:lstStyle/>
          <a:p>
            <a:r>
              <a:rPr lang="en-US" sz="1350" dirty="0">
                <a:solidFill>
                  <a:schemeClr val="bg1"/>
                </a:solidFill>
              </a:rPr>
              <a:t>2. You will then see this screen.</a:t>
            </a:r>
          </a:p>
          <a:p>
            <a:r>
              <a:rPr lang="en-US" sz="1350" dirty="0">
                <a:solidFill>
                  <a:schemeClr val="bg1"/>
                </a:solidFill>
              </a:rPr>
              <a:t>3. Drag the view over to the blue area</a:t>
            </a:r>
          </a:p>
          <a:p>
            <a:r>
              <a:rPr lang="en-US" sz="1350" dirty="0">
                <a:solidFill>
                  <a:schemeClr val="bg1"/>
                </a:solidFill>
              </a:rPr>
              <a:t>4. Select the entity that you want to present</a:t>
            </a:r>
          </a:p>
          <a:p>
            <a:r>
              <a:rPr lang="en-US" sz="1350" dirty="0">
                <a:solidFill>
                  <a:schemeClr val="bg1"/>
                </a:solidFill>
              </a:rPr>
              <a:t>5. Repeat until you have the view you want</a:t>
            </a:r>
          </a:p>
          <a:p>
            <a:r>
              <a:rPr lang="en-US" sz="1350" dirty="0">
                <a:solidFill>
                  <a:schemeClr val="bg1"/>
                </a:solidFill>
              </a:rPr>
              <a:t>6. You can move panels and size them by clicking and dragging.</a:t>
            </a:r>
          </a:p>
          <a:p>
            <a:r>
              <a:rPr lang="en-US" sz="1350" dirty="0">
                <a:solidFill>
                  <a:schemeClr val="bg1"/>
                </a:solidFill>
              </a:rPr>
              <a:t>7. Click the save button.</a:t>
            </a:r>
          </a:p>
        </p:txBody>
      </p:sp>
      <p:pic>
        <p:nvPicPr>
          <p:cNvPr id="3" name="Picture 2"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36380" t="7616" r="57351" b="87634"/>
          <a:stretch/>
        </p:blipFill>
        <p:spPr>
          <a:xfrm>
            <a:off x="177550" y="579344"/>
            <a:ext cx="971957" cy="399197"/>
          </a:xfrm>
          <a:prstGeom prst="rect">
            <a:avLst/>
          </a:prstGeom>
          <a:ln w="57150">
            <a:solidFill>
              <a:srgbClr val="FFC000"/>
            </a:solidFill>
          </a:ln>
        </p:spPr>
      </p:pic>
      <p:sp>
        <p:nvSpPr>
          <p:cNvPr id="11" name="Rectangle 10"/>
          <p:cNvSpPr/>
          <p:nvPr/>
        </p:nvSpPr>
        <p:spPr>
          <a:xfrm>
            <a:off x="7083592" y="741577"/>
            <a:ext cx="1931069" cy="3508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AutoNum type="arabicPeriod"/>
            </a:pPr>
            <a:r>
              <a:rPr lang="en-US" sz="825" dirty="0"/>
              <a:t>Once you hit ok on for the scope you will see the cluster name appear in the plan setup</a:t>
            </a:r>
          </a:p>
          <a:p>
            <a:pPr marL="171450" indent="-171450">
              <a:buAutoNum type="arabicPeriod"/>
            </a:pPr>
            <a:r>
              <a:rPr lang="en-US" sz="825" dirty="0"/>
              <a:t>You will get the current status of the cluster (VM, Host, </a:t>
            </a:r>
            <a:r>
              <a:rPr lang="en-US" sz="825" dirty="0" err="1"/>
              <a:t>Stroage</a:t>
            </a:r>
            <a:r>
              <a:rPr lang="en-US" sz="825" dirty="0"/>
              <a:t>, </a:t>
            </a:r>
            <a:r>
              <a:rPr lang="en-US" sz="825" dirty="0" err="1"/>
              <a:t>etc</a:t>
            </a:r>
            <a:r>
              <a:rPr lang="en-US" sz="825" dirty="0"/>
              <a:t>)</a:t>
            </a:r>
          </a:p>
          <a:p>
            <a:pPr marL="171450" indent="-171450">
              <a:buAutoNum type="arabicPeriod"/>
            </a:pPr>
            <a:r>
              <a:rPr lang="en-US" sz="825" dirty="0"/>
              <a:t>Now to change any level of the cluster click the +- button</a:t>
            </a:r>
          </a:p>
          <a:p>
            <a:r>
              <a:rPr lang="en-US" sz="825" dirty="0"/>
              <a:t> </a:t>
            </a:r>
          </a:p>
        </p:txBody>
      </p:sp>
      <p:pic>
        <p:nvPicPr>
          <p:cNvPr id="6" name="Picture 5" descr="VMTurbo - Converge, Control, Prevent - Google Chrome"/>
          <p:cNvPicPr>
            <a:picLocks noChangeAspect="1"/>
          </p:cNvPicPr>
          <p:nvPr/>
        </p:nvPicPr>
        <p:blipFill rotWithShape="1">
          <a:blip r:embed="rId3">
            <a:extLst>
              <a:ext uri="{28A0092B-C50C-407E-A947-70E740481C1C}">
                <a14:useLocalDpi xmlns:a14="http://schemas.microsoft.com/office/drawing/2010/main" val="0"/>
              </a:ext>
            </a:extLst>
          </a:blip>
          <a:srcRect l="896" t="12159" r="821" b="5447"/>
          <a:stretch/>
        </p:blipFill>
        <p:spPr>
          <a:xfrm>
            <a:off x="177549" y="1148704"/>
            <a:ext cx="6824751" cy="3101453"/>
          </a:xfrm>
          <a:prstGeom prst="rect">
            <a:avLst/>
          </a:prstGeom>
        </p:spPr>
      </p:pic>
      <p:sp>
        <p:nvSpPr>
          <p:cNvPr id="19" name="Rectangle 18"/>
          <p:cNvSpPr/>
          <p:nvPr/>
        </p:nvSpPr>
        <p:spPr>
          <a:xfrm>
            <a:off x="96257" y="1971245"/>
            <a:ext cx="1759520" cy="17827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p:cNvSpPr/>
          <p:nvPr/>
        </p:nvSpPr>
        <p:spPr>
          <a:xfrm>
            <a:off x="1855777" y="1606706"/>
            <a:ext cx="1759520" cy="144356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p:cNvSpPr txBox="1"/>
          <p:nvPr/>
        </p:nvSpPr>
        <p:spPr>
          <a:xfrm>
            <a:off x="561850" y="1932119"/>
            <a:ext cx="319318" cy="300082"/>
          </a:xfrm>
          <a:prstGeom prst="rect">
            <a:avLst/>
          </a:prstGeom>
          <a:noFill/>
        </p:spPr>
        <p:txBody>
          <a:bodyPr wrap="none" rtlCol="0">
            <a:spAutoFit/>
          </a:bodyPr>
          <a:lstStyle/>
          <a:p>
            <a:r>
              <a:rPr lang="en-US" sz="1350" b="1" dirty="0">
                <a:solidFill>
                  <a:srgbClr val="FFC000"/>
                </a:solidFill>
              </a:rPr>
              <a:t>1.</a:t>
            </a:r>
          </a:p>
        </p:txBody>
      </p:sp>
      <p:sp>
        <p:nvSpPr>
          <p:cNvPr id="23" name="TextBox 22"/>
          <p:cNvSpPr txBox="1"/>
          <p:nvPr/>
        </p:nvSpPr>
        <p:spPr>
          <a:xfrm>
            <a:off x="3160485" y="2131341"/>
            <a:ext cx="319318" cy="300082"/>
          </a:xfrm>
          <a:prstGeom prst="rect">
            <a:avLst/>
          </a:prstGeom>
          <a:noFill/>
        </p:spPr>
        <p:txBody>
          <a:bodyPr wrap="none" rtlCol="0">
            <a:spAutoFit/>
          </a:bodyPr>
          <a:lstStyle/>
          <a:p>
            <a:r>
              <a:rPr lang="en-US" sz="1350" b="1" dirty="0">
                <a:solidFill>
                  <a:srgbClr val="FFC000"/>
                </a:solidFill>
              </a:rPr>
              <a:t>2.</a:t>
            </a:r>
          </a:p>
        </p:txBody>
      </p:sp>
      <p:sp>
        <p:nvSpPr>
          <p:cNvPr id="24" name="Rectangle 23"/>
          <p:cNvSpPr/>
          <p:nvPr/>
        </p:nvSpPr>
        <p:spPr>
          <a:xfrm>
            <a:off x="4687982" y="1146304"/>
            <a:ext cx="235449" cy="19458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Picture 24" descr="VMTurbo - Converge, Control, Prevent - Google Chrome"/>
          <p:cNvPicPr>
            <a:picLocks noChangeAspect="1"/>
          </p:cNvPicPr>
          <p:nvPr/>
        </p:nvPicPr>
        <p:blipFill rotWithShape="1">
          <a:blip r:embed="rId3">
            <a:extLst>
              <a:ext uri="{28A0092B-C50C-407E-A947-70E740481C1C}">
                <a14:useLocalDpi xmlns:a14="http://schemas.microsoft.com/office/drawing/2010/main" val="0"/>
              </a:ext>
            </a:extLst>
          </a:blip>
          <a:srcRect l="67060" t="13059" r="31520" b="84047"/>
          <a:stretch/>
        </p:blipFill>
        <p:spPr>
          <a:xfrm>
            <a:off x="3971498" y="573206"/>
            <a:ext cx="611659" cy="675564"/>
          </a:xfrm>
          <a:prstGeom prst="rect">
            <a:avLst/>
          </a:prstGeom>
          <a:ln w="38100">
            <a:solidFill>
              <a:srgbClr val="FFC000"/>
            </a:solidFill>
          </a:ln>
        </p:spPr>
      </p:pic>
      <p:sp>
        <p:nvSpPr>
          <p:cNvPr id="26" name="TextBox 25"/>
          <p:cNvSpPr txBox="1"/>
          <p:nvPr/>
        </p:nvSpPr>
        <p:spPr>
          <a:xfrm>
            <a:off x="4664448" y="731324"/>
            <a:ext cx="319318" cy="300082"/>
          </a:xfrm>
          <a:prstGeom prst="rect">
            <a:avLst/>
          </a:prstGeom>
          <a:noFill/>
        </p:spPr>
        <p:txBody>
          <a:bodyPr wrap="none" rtlCol="0">
            <a:spAutoFit/>
          </a:bodyPr>
          <a:lstStyle/>
          <a:p>
            <a:r>
              <a:rPr lang="en-US" sz="1350" b="1" dirty="0">
                <a:solidFill>
                  <a:srgbClr val="FFC000"/>
                </a:solidFill>
              </a:rPr>
              <a:t>3.</a:t>
            </a:r>
          </a:p>
        </p:txBody>
      </p:sp>
    </p:spTree>
    <p:extLst>
      <p:ext uri="{BB962C8B-B14F-4D97-AF65-F5344CB8AC3E}">
        <p14:creationId xmlns:p14="http://schemas.microsoft.com/office/powerpoint/2010/main" val="2028929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01" y="-16641"/>
            <a:ext cx="6447501" cy="727593"/>
          </a:xfrm>
        </p:spPr>
        <p:txBody>
          <a:bodyPr/>
          <a:lstStyle/>
          <a:p>
            <a:r>
              <a:rPr lang="en-US" sz="2400" dirty="0" smtClean="0"/>
              <a:t>Advanced Planning </a:t>
            </a:r>
            <a:r>
              <a:rPr lang="en-US" sz="900" dirty="0"/>
              <a:t>how to use VMTurbo to plan for changes</a:t>
            </a:r>
            <a:endParaRPr lang="en-US" dirty="0"/>
          </a:p>
        </p:txBody>
      </p:sp>
      <p:pic>
        <p:nvPicPr>
          <p:cNvPr id="3" name="Picture 2"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36380" t="7616" r="57351" b="87634"/>
          <a:stretch/>
        </p:blipFill>
        <p:spPr>
          <a:xfrm>
            <a:off x="177550" y="579344"/>
            <a:ext cx="971957" cy="399197"/>
          </a:xfrm>
          <a:prstGeom prst="rect">
            <a:avLst/>
          </a:prstGeom>
          <a:ln w="57150">
            <a:solidFill>
              <a:srgbClr val="FFC000"/>
            </a:solidFill>
          </a:ln>
        </p:spPr>
      </p:pic>
      <p:sp>
        <p:nvSpPr>
          <p:cNvPr id="11" name="Rectangle 10"/>
          <p:cNvSpPr/>
          <p:nvPr/>
        </p:nvSpPr>
        <p:spPr>
          <a:xfrm>
            <a:off x="7083592" y="741577"/>
            <a:ext cx="1931069" cy="3508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AutoNum type="arabicPeriod"/>
            </a:pPr>
            <a:r>
              <a:rPr lang="en-US" sz="825" dirty="0"/>
              <a:t>You can select Plan VM, Host, Storage</a:t>
            </a:r>
          </a:p>
          <a:p>
            <a:pPr marL="171450" indent="-171450">
              <a:buAutoNum type="arabicPeriod"/>
            </a:pPr>
            <a:r>
              <a:rPr lang="en-US" sz="825" dirty="0"/>
              <a:t>Once you click on an entity, you can then select from the list of existing entities, or create your own (example: </a:t>
            </a:r>
            <a:r>
              <a:rPr lang="en-US" sz="825" dirty="0" err="1"/>
              <a:t>vm</a:t>
            </a:r>
            <a:r>
              <a:rPr lang="en-US" sz="825" dirty="0"/>
              <a:t> template, host template, storage </a:t>
            </a:r>
            <a:r>
              <a:rPr lang="en-US" sz="825" dirty="0" err="1"/>
              <a:t>templaye</a:t>
            </a:r>
            <a:r>
              <a:rPr lang="en-US" sz="825" dirty="0"/>
              <a:t>)</a:t>
            </a:r>
          </a:p>
          <a:p>
            <a:pPr marL="171450" indent="-171450">
              <a:buAutoNum type="arabicPeriod"/>
            </a:pPr>
            <a:r>
              <a:rPr lang="en-US" sz="825" dirty="0"/>
              <a:t>Select the number of copies you want to add</a:t>
            </a:r>
          </a:p>
          <a:p>
            <a:pPr marL="171450" indent="-171450">
              <a:buAutoNum type="arabicPeriod"/>
            </a:pPr>
            <a:r>
              <a:rPr lang="en-US" sz="825" dirty="0"/>
              <a:t>Click close and run</a:t>
            </a:r>
          </a:p>
          <a:p>
            <a:pPr marL="171450" indent="-171450">
              <a:buAutoNum type="arabicPeriod"/>
            </a:pPr>
            <a:endParaRPr lang="en-US" sz="825" dirty="0"/>
          </a:p>
          <a:p>
            <a:r>
              <a:rPr lang="en-US" sz="825" dirty="0"/>
              <a:t>NOTE: if you click flip to editor you can take hosts, VMS, storage and simulate moving them into this cluster that you originally scoped down to.</a:t>
            </a:r>
          </a:p>
          <a:p>
            <a:r>
              <a:rPr lang="en-US" sz="825" dirty="0"/>
              <a:t> </a:t>
            </a:r>
          </a:p>
        </p:txBody>
      </p:sp>
      <p:pic>
        <p:nvPicPr>
          <p:cNvPr id="4" name="Picture 3" descr="VMTurbo - Converge, Control, Prevent - Google Chrome"/>
          <p:cNvPicPr>
            <a:picLocks noChangeAspect="1"/>
          </p:cNvPicPr>
          <p:nvPr/>
        </p:nvPicPr>
        <p:blipFill rotWithShape="1">
          <a:blip r:embed="rId3">
            <a:extLst>
              <a:ext uri="{28A0092B-C50C-407E-A947-70E740481C1C}">
                <a14:useLocalDpi xmlns:a14="http://schemas.microsoft.com/office/drawing/2010/main" val="0"/>
              </a:ext>
            </a:extLst>
          </a:blip>
          <a:srcRect l="23620" t="26615" r="23657" b="18869"/>
          <a:stretch/>
        </p:blipFill>
        <p:spPr>
          <a:xfrm>
            <a:off x="309526" y="1181717"/>
            <a:ext cx="5828450" cy="3266902"/>
          </a:xfrm>
          <a:prstGeom prst="rect">
            <a:avLst/>
          </a:prstGeom>
        </p:spPr>
      </p:pic>
      <p:sp>
        <p:nvSpPr>
          <p:cNvPr id="15" name="Rectangle 14"/>
          <p:cNvSpPr/>
          <p:nvPr/>
        </p:nvSpPr>
        <p:spPr>
          <a:xfrm>
            <a:off x="309526" y="1337105"/>
            <a:ext cx="1399856" cy="2685573"/>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1709382" y="1337105"/>
            <a:ext cx="1963360" cy="1283266"/>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p:cNvSpPr/>
          <p:nvPr/>
        </p:nvSpPr>
        <p:spPr>
          <a:xfrm>
            <a:off x="4372670" y="1564583"/>
            <a:ext cx="1533399" cy="451874"/>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p:cNvSpPr/>
          <p:nvPr/>
        </p:nvSpPr>
        <p:spPr>
          <a:xfrm>
            <a:off x="4954137" y="4094329"/>
            <a:ext cx="777923" cy="354290"/>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p:cNvSpPr/>
          <p:nvPr/>
        </p:nvSpPr>
        <p:spPr>
          <a:xfrm>
            <a:off x="4176214" y="4094329"/>
            <a:ext cx="777923" cy="354290"/>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TextBox 26"/>
          <p:cNvSpPr txBox="1"/>
          <p:nvPr/>
        </p:nvSpPr>
        <p:spPr>
          <a:xfrm>
            <a:off x="2957634" y="2218867"/>
            <a:ext cx="319318" cy="300082"/>
          </a:xfrm>
          <a:prstGeom prst="rect">
            <a:avLst/>
          </a:prstGeom>
          <a:noFill/>
        </p:spPr>
        <p:txBody>
          <a:bodyPr wrap="none" rtlCol="0">
            <a:spAutoFit/>
          </a:bodyPr>
          <a:lstStyle/>
          <a:p>
            <a:r>
              <a:rPr lang="en-US" sz="1350" b="1" dirty="0">
                <a:solidFill>
                  <a:srgbClr val="FFC000"/>
                </a:solidFill>
              </a:rPr>
              <a:t>2.</a:t>
            </a:r>
          </a:p>
        </p:txBody>
      </p:sp>
      <p:sp>
        <p:nvSpPr>
          <p:cNvPr id="28" name="TextBox 27"/>
          <p:cNvSpPr txBox="1"/>
          <p:nvPr/>
        </p:nvSpPr>
        <p:spPr>
          <a:xfrm>
            <a:off x="1245085" y="2233067"/>
            <a:ext cx="319318" cy="300082"/>
          </a:xfrm>
          <a:prstGeom prst="rect">
            <a:avLst/>
          </a:prstGeom>
          <a:noFill/>
        </p:spPr>
        <p:txBody>
          <a:bodyPr wrap="none" rtlCol="0">
            <a:spAutoFit/>
          </a:bodyPr>
          <a:lstStyle/>
          <a:p>
            <a:r>
              <a:rPr lang="en-US" sz="1350" b="1" dirty="0">
                <a:solidFill>
                  <a:srgbClr val="FFC000"/>
                </a:solidFill>
              </a:rPr>
              <a:t>1.</a:t>
            </a:r>
          </a:p>
        </p:txBody>
      </p:sp>
      <p:sp>
        <p:nvSpPr>
          <p:cNvPr id="29" name="TextBox 28"/>
          <p:cNvSpPr txBox="1"/>
          <p:nvPr/>
        </p:nvSpPr>
        <p:spPr>
          <a:xfrm>
            <a:off x="5343098" y="1752536"/>
            <a:ext cx="319318" cy="300082"/>
          </a:xfrm>
          <a:prstGeom prst="rect">
            <a:avLst/>
          </a:prstGeom>
          <a:noFill/>
        </p:spPr>
        <p:txBody>
          <a:bodyPr wrap="none" rtlCol="0">
            <a:spAutoFit/>
          </a:bodyPr>
          <a:lstStyle/>
          <a:p>
            <a:r>
              <a:rPr lang="en-US" sz="1350" b="1" dirty="0">
                <a:solidFill>
                  <a:srgbClr val="FFC000"/>
                </a:solidFill>
              </a:rPr>
              <a:t>3.</a:t>
            </a:r>
          </a:p>
        </p:txBody>
      </p:sp>
      <p:sp>
        <p:nvSpPr>
          <p:cNvPr id="30" name="TextBox 29"/>
          <p:cNvSpPr txBox="1"/>
          <p:nvPr/>
        </p:nvSpPr>
        <p:spPr>
          <a:xfrm>
            <a:off x="5225368" y="3759879"/>
            <a:ext cx="319318" cy="300082"/>
          </a:xfrm>
          <a:prstGeom prst="rect">
            <a:avLst/>
          </a:prstGeom>
          <a:noFill/>
        </p:spPr>
        <p:txBody>
          <a:bodyPr wrap="none" rtlCol="0">
            <a:spAutoFit/>
          </a:bodyPr>
          <a:lstStyle/>
          <a:p>
            <a:r>
              <a:rPr lang="en-US" sz="1350" b="1" dirty="0">
                <a:solidFill>
                  <a:srgbClr val="FFC000"/>
                </a:solidFill>
              </a:rPr>
              <a:t>4.</a:t>
            </a:r>
          </a:p>
        </p:txBody>
      </p:sp>
      <p:sp>
        <p:nvSpPr>
          <p:cNvPr id="31" name="TextBox 30"/>
          <p:cNvSpPr txBox="1"/>
          <p:nvPr/>
        </p:nvSpPr>
        <p:spPr>
          <a:xfrm>
            <a:off x="3412936" y="4501235"/>
            <a:ext cx="535211" cy="300082"/>
          </a:xfrm>
          <a:prstGeom prst="rect">
            <a:avLst/>
          </a:prstGeom>
          <a:noFill/>
        </p:spPr>
        <p:txBody>
          <a:bodyPr wrap="none" rtlCol="0">
            <a:spAutoFit/>
          </a:bodyPr>
          <a:lstStyle/>
          <a:p>
            <a:r>
              <a:rPr lang="en-US" sz="1350" b="1" dirty="0">
                <a:solidFill>
                  <a:srgbClr val="FFC000"/>
                </a:solidFill>
              </a:rPr>
              <a:t>Note</a:t>
            </a:r>
          </a:p>
        </p:txBody>
      </p:sp>
      <p:cxnSp>
        <p:nvCxnSpPr>
          <p:cNvPr id="7" name="Straight Arrow Connector 6"/>
          <p:cNvCxnSpPr/>
          <p:nvPr/>
        </p:nvCxnSpPr>
        <p:spPr>
          <a:xfrm flipV="1">
            <a:off x="3770299" y="4271473"/>
            <a:ext cx="324029" cy="229763"/>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48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804"/>
            <a:ext cx="6447501" cy="681973"/>
          </a:xfrm>
        </p:spPr>
        <p:txBody>
          <a:bodyPr/>
          <a:lstStyle/>
          <a:p>
            <a:r>
              <a:rPr lang="en-US" sz="2800" dirty="0" smtClean="0"/>
              <a:t>Advanced Planning </a:t>
            </a:r>
            <a:r>
              <a:rPr lang="en-US" sz="900" dirty="0"/>
              <a:t>how to use VMTurbo to plan for changes</a:t>
            </a:r>
            <a:endParaRPr lang="en-US" dirty="0"/>
          </a:p>
        </p:txBody>
      </p:sp>
      <p:pic>
        <p:nvPicPr>
          <p:cNvPr id="3" name="Picture 2"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36380" t="7616" r="57351" b="87634"/>
          <a:stretch/>
        </p:blipFill>
        <p:spPr>
          <a:xfrm>
            <a:off x="177550" y="579344"/>
            <a:ext cx="971957" cy="399197"/>
          </a:xfrm>
          <a:prstGeom prst="rect">
            <a:avLst/>
          </a:prstGeom>
          <a:ln w="57150">
            <a:solidFill>
              <a:srgbClr val="FFC000"/>
            </a:solidFill>
          </a:ln>
        </p:spPr>
      </p:pic>
      <p:sp>
        <p:nvSpPr>
          <p:cNvPr id="11" name="Rectangle 10"/>
          <p:cNvSpPr/>
          <p:nvPr/>
        </p:nvSpPr>
        <p:spPr>
          <a:xfrm>
            <a:off x="7083592" y="741577"/>
            <a:ext cx="1931069" cy="3508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AutoNum type="arabicPeriod"/>
            </a:pPr>
            <a:r>
              <a:rPr lang="en-US" sz="825" dirty="0"/>
              <a:t>Once plan is complete, you will see the changes here</a:t>
            </a:r>
          </a:p>
          <a:p>
            <a:pPr marL="171450" indent="-171450">
              <a:buAutoNum type="arabicPeriod"/>
            </a:pPr>
            <a:r>
              <a:rPr lang="en-US" sz="825" dirty="0"/>
              <a:t>Summary of changes (what we did)</a:t>
            </a:r>
          </a:p>
          <a:p>
            <a:pPr marL="171450" indent="-171450">
              <a:buAutoNum type="arabicPeriod"/>
            </a:pPr>
            <a:r>
              <a:rPr lang="en-US" sz="825" dirty="0"/>
              <a:t>Blue bars represent current utilization, green line represents how utilization would change. In this case VMTurbo recommended adding 2 hosts to this cluster based on the number of VMs we added.</a:t>
            </a:r>
          </a:p>
          <a:p>
            <a:pPr marL="171450" indent="-171450">
              <a:buAutoNum type="arabicPeriod"/>
            </a:pPr>
            <a:r>
              <a:rPr lang="en-US" sz="825" dirty="0"/>
              <a:t>Shows the placement and sizing decisions of the plan (just like the dashboard screen shows)</a:t>
            </a:r>
          </a:p>
        </p:txBody>
      </p:sp>
      <p:pic>
        <p:nvPicPr>
          <p:cNvPr id="5" name="Picture 4" descr="VMTurbo - Converge, Control, Prevent - Google Chrome"/>
          <p:cNvPicPr>
            <a:picLocks noChangeAspect="1"/>
          </p:cNvPicPr>
          <p:nvPr/>
        </p:nvPicPr>
        <p:blipFill rotWithShape="1">
          <a:blip r:embed="rId3">
            <a:extLst>
              <a:ext uri="{28A0092B-C50C-407E-A947-70E740481C1C}">
                <a14:useLocalDpi xmlns:a14="http://schemas.microsoft.com/office/drawing/2010/main" val="0"/>
              </a:ext>
            </a:extLst>
          </a:blip>
          <a:srcRect l="447" t="12572" r="485" b="5654"/>
          <a:stretch/>
        </p:blipFill>
        <p:spPr>
          <a:xfrm>
            <a:off x="177549" y="1204393"/>
            <a:ext cx="6806822" cy="3045764"/>
          </a:xfrm>
          <a:prstGeom prst="rect">
            <a:avLst/>
          </a:prstGeom>
        </p:spPr>
      </p:pic>
      <p:sp>
        <p:nvSpPr>
          <p:cNvPr id="22" name="Rectangle 21"/>
          <p:cNvSpPr/>
          <p:nvPr/>
        </p:nvSpPr>
        <p:spPr>
          <a:xfrm>
            <a:off x="177549" y="2455099"/>
            <a:ext cx="1695606" cy="861307"/>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p:cNvSpPr txBox="1"/>
          <p:nvPr/>
        </p:nvSpPr>
        <p:spPr>
          <a:xfrm>
            <a:off x="1147978" y="2643052"/>
            <a:ext cx="335283" cy="300082"/>
          </a:xfrm>
          <a:prstGeom prst="rect">
            <a:avLst/>
          </a:prstGeom>
          <a:noFill/>
        </p:spPr>
        <p:txBody>
          <a:bodyPr wrap="square" rtlCol="0">
            <a:spAutoFit/>
          </a:bodyPr>
          <a:lstStyle/>
          <a:p>
            <a:r>
              <a:rPr lang="en-US" sz="1350" b="1" dirty="0">
                <a:solidFill>
                  <a:srgbClr val="FFC000"/>
                </a:solidFill>
              </a:rPr>
              <a:t>1.</a:t>
            </a:r>
          </a:p>
        </p:txBody>
      </p:sp>
      <p:sp>
        <p:nvSpPr>
          <p:cNvPr id="24" name="Rectangle 23"/>
          <p:cNvSpPr/>
          <p:nvPr/>
        </p:nvSpPr>
        <p:spPr>
          <a:xfrm>
            <a:off x="1873155" y="1820478"/>
            <a:ext cx="1617260" cy="1495927"/>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p:cNvSpPr txBox="1"/>
          <p:nvPr/>
        </p:nvSpPr>
        <p:spPr>
          <a:xfrm>
            <a:off x="2910862" y="2008432"/>
            <a:ext cx="319791" cy="300082"/>
          </a:xfrm>
          <a:prstGeom prst="rect">
            <a:avLst/>
          </a:prstGeom>
          <a:noFill/>
        </p:spPr>
        <p:txBody>
          <a:bodyPr wrap="square" rtlCol="0">
            <a:spAutoFit/>
          </a:bodyPr>
          <a:lstStyle/>
          <a:p>
            <a:r>
              <a:rPr lang="en-US" sz="1350" b="1" dirty="0">
                <a:solidFill>
                  <a:srgbClr val="FFC000"/>
                </a:solidFill>
              </a:rPr>
              <a:t>2.</a:t>
            </a:r>
          </a:p>
        </p:txBody>
      </p:sp>
      <p:sp>
        <p:nvSpPr>
          <p:cNvPr id="26" name="Rectangle 25"/>
          <p:cNvSpPr/>
          <p:nvPr/>
        </p:nvSpPr>
        <p:spPr>
          <a:xfrm>
            <a:off x="3589636" y="1632526"/>
            <a:ext cx="3331749" cy="1721864"/>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TextBox 31"/>
          <p:cNvSpPr txBox="1"/>
          <p:nvPr/>
        </p:nvSpPr>
        <p:spPr>
          <a:xfrm>
            <a:off x="5964667" y="1820478"/>
            <a:ext cx="658808" cy="300082"/>
          </a:xfrm>
          <a:prstGeom prst="rect">
            <a:avLst/>
          </a:prstGeom>
          <a:noFill/>
        </p:spPr>
        <p:txBody>
          <a:bodyPr wrap="square" rtlCol="0">
            <a:spAutoFit/>
          </a:bodyPr>
          <a:lstStyle/>
          <a:p>
            <a:r>
              <a:rPr lang="en-US" sz="1350" b="1" dirty="0">
                <a:solidFill>
                  <a:srgbClr val="FFC000"/>
                </a:solidFill>
              </a:rPr>
              <a:t>3.</a:t>
            </a:r>
          </a:p>
        </p:txBody>
      </p:sp>
      <p:sp>
        <p:nvSpPr>
          <p:cNvPr id="33" name="Rectangle 32"/>
          <p:cNvSpPr/>
          <p:nvPr/>
        </p:nvSpPr>
        <p:spPr>
          <a:xfrm>
            <a:off x="177549" y="3336128"/>
            <a:ext cx="6743836" cy="914028"/>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TextBox 33"/>
          <p:cNvSpPr txBox="1"/>
          <p:nvPr/>
        </p:nvSpPr>
        <p:spPr>
          <a:xfrm>
            <a:off x="1483261" y="3530197"/>
            <a:ext cx="1333501" cy="300082"/>
          </a:xfrm>
          <a:prstGeom prst="rect">
            <a:avLst/>
          </a:prstGeom>
          <a:noFill/>
        </p:spPr>
        <p:txBody>
          <a:bodyPr wrap="square" rtlCol="0">
            <a:spAutoFit/>
          </a:bodyPr>
          <a:lstStyle/>
          <a:p>
            <a:r>
              <a:rPr lang="en-US" sz="1350" b="1" dirty="0">
                <a:solidFill>
                  <a:srgbClr val="FFC000"/>
                </a:solidFill>
              </a:rPr>
              <a:t>4.</a:t>
            </a:r>
          </a:p>
        </p:txBody>
      </p:sp>
      <p:sp>
        <p:nvSpPr>
          <p:cNvPr id="35" name="Rectangle 34"/>
          <p:cNvSpPr/>
          <p:nvPr/>
        </p:nvSpPr>
        <p:spPr>
          <a:xfrm>
            <a:off x="4895347" y="2788948"/>
            <a:ext cx="478459" cy="451874"/>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Rectangle 36"/>
          <p:cNvSpPr/>
          <p:nvPr/>
        </p:nvSpPr>
        <p:spPr>
          <a:xfrm>
            <a:off x="5969043" y="2781552"/>
            <a:ext cx="478459" cy="451874"/>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5081992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t="11745" b="1730"/>
          <a:stretch/>
        </p:blipFill>
        <p:spPr>
          <a:xfrm>
            <a:off x="128944" y="1165780"/>
            <a:ext cx="6921384" cy="3246336"/>
          </a:xfrm>
          <a:prstGeom prst="rect">
            <a:avLst/>
          </a:prstGeom>
        </p:spPr>
      </p:pic>
      <p:sp>
        <p:nvSpPr>
          <p:cNvPr id="2" name="Title 1"/>
          <p:cNvSpPr>
            <a:spLocks noGrp="1"/>
          </p:cNvSpPr>
          <p:nvPr>
            <p:ph type="title"/>
          </p:nvPr>
        </p:nvSpPr>
        <p:spPr>
          <a:xfrm>
            <a:off x="6902" y="-12469"/>
            <a:ext cx="6447501" cy="573642"/>
          </a:xfrm>
        </p:spPr>
        <p:txBody>
          <a:bodyPr/>
          <a:lstStyle/>
          <a:p>
            <a:r>
              <a:rPr lang="en-US" sz="2800" dirty="0" smtClean="0"/>
              <a:t>Advanced Planning </a:t>
            </a:r>
            <a:r>
              <a:rPr lang="en-US" sz="900" dirty="0"/>
              <a:t>how to use VMTurbo to plan for changes</a:t>
            </a:r>
            <a:endParaRPr lang="en-US" dirty="0"/>
          </a:p>
        </p:txBody>
      </p:sp>
      <p:pic>
        <p:nvPicPr>
          <p:cNvPr id="3" name="Picture 2" descr="VMTurbo - Converge, Control, Prevent - Google Chrome"/>
          <p:cNvPicPr>
            <a:picLocks noChangeAspect="1"/>
          </p:cNvPicPr>
          <p:nvPr/>
        </p:nvPicPr>
        <p:blipFill rotWithShape="1">
          <a:blip r:embed="rId3">
            <a:extLst>
              <a:ext uri="{28A0092B-C50C-407E-A947-70E740481C1C}">
                <a14:useLocalDpi xmlns:a14="http://schemas.microsoft.com/office/drawing/2010/main" val="0"/>
              </a:ext>
            </a:extLst>
          </a:blip>
          <a:srcRect l="36380" t="7616" r="57351" b="87634"/>
          <a:stretch/>
        </p:blipFill>
        <p:spPr>
          <a:xfrm>
            <a:off x="177550" y="579344"/>
            <a:ext cx="971957" cy="399197"/>
          </a:xfrm>
          <a:prstGeom prst="rect">
            <a:avLst/>
          </a:prstGeom>
          <a:ln w="57150">
            <a:solidFill>
              <a:srgbClr val="FFC000"/>
            </a:solidFill>
          </a:ln>
        </p:spPr>
      </p:pic>
      <p:sp>
        <p:nvSpPr>
          <p:cNvPr id="11" name="Rectangle 10"/>
          <p:cNvSpPr/>
          <p:nvPr/>
        </p:nvSpPr>
        <p:spPr>
          <a:xfrm>
            <a:off x="7083592" y="741577"/>
            <a:ext cx="1931069" cy="3508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AutoNum type="arabicPeriod"/>
            </a:pPr>
            <a:r>
              <a:rPr lang="en-US" sz="825" dirty="0"/>
              <a:t>If you click the view button and toggle to “Physical Machine utilization” you will see this view.</a:t>
            </a:r>
          </a:p>
          <a:p>
            <a:pPr marL="171450" indent="-171450">
              <a:buAutoNum type="arabicPeriod"/>
            </a:pPr>
            <a:r>
              <a:rPr lang="en-US" sz="825" dirty="0"/>
              <a:t>This is the current state of the cluster prior to changing it</a:t>
            </a:r>
          </a:p>
          <a:p>
            <a:pPr marL="171450" indent="-171450">
              <a:buAutoNum type="arabicPeriod"/>
            </a:pPr>
            <a:r>
              <a:rPr lang="en-US" sz="825" dirty="0"/>
              <a:t>This is where VMTurbo would bring the cluster to (adding the VMs)</a:t>
            </a:r>
          </a:p>
          <a:p>
            <a:pPr marL="514350" lvl="1" indent="-171450">
              <a:buAutoNum type="arabicPeriod"/>
            </a:pPr>
            <a:r>
              <a:rPr lang="en-US" sz="825" dirty="0"/>
              <a:t>Note the VMTurbo determined to add 2 additional hosts to support the VM growth</a:t>
            </a:r>
          </a:p>
          <a:p>
            <a:pPr marL="171450" indent="-171450">
              <a:buAutoNum type="arabicPeriod"/>
            </a:pPr>
            <a:r>
              <a:rPr lang="en-US" sz="825" dirty="0"/>
              <a:t>Placement, sizing, and capacity decisions</a:t>
            </a:r>
          </a:p>
          <a:p>
            <a:pPr marL="171450" indent="-171450">
              <a:buAutoNum type="arabicPeriod"/>
            </a:pPr>
            <a:r>
              <a:rPr lang="en-US" sz="825" dirty="0"/>
              <a:t>You can click here to save this plan (which you can then load at anytime), or even print out a report of all the details</a:t>
            </a:r>
          </a:p>
        </p:txBody>
      </p:sp>
      <p:sp>
        <p:nvSpPr>
          <p:cNvPr id="24" name="Rectangle 23"/>
          <p:cNvSpPr/>
          <p:nvPr/>
        </p:nvSpPr>
        <p:spPr>
          <a:xfrm>
            <a:off x="177549" y="1632527"/>
            <a:ext cx="3312866" cy="1683879"/>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p:cNvSpPr txBox="1"/>
          <p:nvPr/>
        </p:nvSpPr>
        <p:spPr>
          <a:xfrm>
            <a:off x="2910862" y="2008432"/>
            <a:ext cx="319791" cy="300082"/>
          </a:xfrm>
          <a:prstGeom prst="rect">
            <a:avLst/>
          </a:prstGeom>
          <a:noFill/>
        </p:spPr>
        <p:txBody>
          <a:bodyPr wrap="square" rtlCol="0">
            <a:spAutoFit/>
          </a:bodyPr>
          <a:lstStyle/>
          <a:p>
            <a:r>
              <a:rPr lang="en-US" sz="1350" b="1" dirty="0">
                <a:solidFill>
                  <a:srgbClr val="FFC000"/>
                </a:solidFill>
              </a:rPr>
              <a:t>2.</a:t>
            </a:r>
          </a:p>
        </p:txBody>
      </p:sp>
      <p:sp>
        <p:nvSpPr>
          <p:cNvPr id="26" name="Rectangle 25"/>
          <p:cNvSpPr/>
          <p:nvPr/>
        </p:nvSpPr>
        <p:spPr>
          <a:xfrm>
            <a:off x="3589636" y="1632526"/>
            <a:ext cx="3331749" cy="1721864"/>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TextBox 31"/>
          <p:cNvSpPr txBox="1"/>
          <p:nvPr/>
        </p:nvSpPr>
        <p:spPr>
          <a:xfrm>
            <a:off x="5964667" y="1820478"/>
            <a:ext cx="658808" cy="300082"/>
          </a:xfrm>
          <a:prstGeom prst="rect">
            <a:avLst/>
          </a:prstGeom>
          <a:noFill/>
        </p:spPr>
        <p:txBody>
          <a:bodyPr wrap="square" rtlCol="0">
            <a:spAutoFit/>
          </a:bodyPr>
          <a:lstStyle/>
          <a:p>
            <a:r>
              <a:rPr lang="en-US" sz="1350" b="1" dirty="0">
                <a:solidFill>
                  <a:srgbClr val="FFC000"/>
                </a:solidFill>
              </a:rPr>
              <a:t>3.</a:t>
            </a:r>
          </a:p>
        </p:txBody>
      </p:sp>
      <p:sp>
        <p:nvSpPr>
          <p:cNvPr id="33" name="Rectangle 32"/>
          <p:cNvSpPr/>
          <p:nvPr/>
        </p:nvSpPr>
        <p:spPr>
          <a:xfrm>
            <a:off x="177549" y="3336128"/>
            <a:ext cx="6743836" cy="914028"/>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TextBox 33"/>
          <p:cNvSpPr txBox="1"/>
          <p:nvPr/>
        </p:nvSpPr>
        <p:spPr>
          <a:xfrm>
            <a:off x="1483261" y="3530197"/>
            <a:ext cx="1333501" cy="300082"/>
          </a:xfrm>
          <a:prstGeom prst="rect">
            <a:avLst/>
          </a:prstGeom>
          <a:noFill/>
        </p:spPr>
        <p:txBody>
          <a:bodyPr wrap="square" rtlCol="0">
            <a:spAutoFit/>
          </a:bodyPr>
          <a:lstStyle/>
          <a:p>
            <a:r>
              <a:rPr lang="en-US" sz="1350" b="1" dirty="0">
                <a:solidFill>
                  <a:srgbClr val="FFC000"/>
                </a:solidFill>
              </a:rPr>
              <a:t>4.</a:t>
            </a:r>
          </a:p>
        </p:txBody>
      </p:sp>
      <p:sp>
        <p:nvSpPr>
          <p:cNvPr id="35" name="Rectangle 34"/>
          <p:cNvSpPr/>
          <p:nvPr/>
        </p:nvSpPr>
        <p:spPr>
          <a:xfrm>
            <a:off x="5885389" y="2269929"/>
            <a:ext cx="478459" cy="759873"/>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Rectangle 36"/>
          <p:cNvSpPr/>
          <p:nvPr/>
        </p:nvSpPr>
        <p:spPr>
          <a:xfrm>
            <a:off x="6397112" y="2269929"/>
            <a:ext cx="478459" cy="759874"/>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p:cNvSpPr/>
          <p:nvPr/>
        </p:nvSpPr>
        <p:spPr>
          <a:xfrm>
            <a:off x="177549" y="1153720"/>
            <a:ext cx="1562333" cy="274154"/>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extBox 17"/>
          <p:cNvSpPr txBox="1"/>
          <p:nvPr/>
        </p:nvSpPr>
        <p:spPr>
          <a:xfrm>
            <a:off x="1514190" y="1129438"/>
            <a:ext cx="319791" cy="300082"/>
          </a:xfrm>
          <a:prstGeom prst="rect">
            <a:avLst/>
          </a:prstGeom>
          <a:noFill/>
        </p:spPr>
        <p:txBody>
          <a:bodyPr wrap="square" rtlCol="0">
            <a:spAutoFit/>
          </a:bodyPr>
          <a:lstStyle/>
          <a:p>
            <a:r>
              <a:rPr lang="en-US" sz="1350" b="1" dirty="0">
                <a:solidFill>
                  <a:srgbClr val="FFC000"/>
                </a:solidFill>
              </a:rPr>
              <a:t>1.</a:t>
            </a:r>
          </a:p>
        </p:txBody>
      </p:sp>
      <p:sp>
        <p:nvSpPr>
          <p:cNvPr id="19" name="Rectangle 18"/>
          <p:cNvSpPr/>
          <p:nvPr/>
        </p:nvSpPr>
        <p:spPr>
          <a:xfrm>
            <a:off x="6447502" y="1115179"/>
            <a:ext cx="651431" cy="274154"/>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p:nvSpPr>
        <p:spPr>
          <a:xfrm>
            <a:off x="6237216" y="924154"/>
            <a:ext cx="319791" cy="300082"/>
          </a:xfrm>
          <a:prstGeom prst="rect">
            <a:avLst/>
          </a:prstGeom>
          <a:noFill/>
        </p:spPr>
        <p:txBody>
          <a:bodyPr wrap="square" rtlCol="0">
            <a:spAutoFit/>
          </a:bodyPr>
          <a:lstStyle/>
          <a:p>
            <a:r>
              <a:rPr lang="en-US" sz="1350" b="1" dirty="0">
                <a:solidFill>
                  <a:srgbClr val="FFC000"/>
                </a:solidFill>
              </a:rPr>
              <a:t>5.</a:t>
            </a:r>
          </a:p>
        </p:txBody>
      </p:sp>
    </p:spTree>
    <p:extLst>
      <p:ext uri="{BB962C8B-B14F-4D97-AF65-F5344CB8AC3E}">
        <p14:creationId xmlns:p14="http://schemas.microsoft.com/office/powerpoint/2010/main" val="3397327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671" t="11952" r="821" b="5654"/>
          <a:stretch/>
        </p:blipFill>
        <p:spPr>
          <a:xfrm>
            <a:off x="110213" y="1169566"/>
            <a:ext cx="6868236" cy="3114122"/>
          </a:xfrm>
          <a:prstGeom prst="rect">
            <a:avLst/>
          </a:prstGeom>
        </p:spPr>
      </p:pic>
      <p:sp>
        <p:nvSpPr>
          <p:cNvPr id="2" name="Title 1"/>
          <p:cNvSpPr>
            <a:spLocks noGrp="1"/>
          </p:cNvSpPr>
          <p:nvPr>
            <p:ph type="title"/>
          </p:nvPr>
        </p:nvSpPr>
        <p:spPr>
          <a:xfrm>
            <a:off x="17585" y="-79762"/>
            <a:ext cx="6447501" cy="625884"/>
          </a:xfrm>
        </p:spPr>
        <p:txBody>
          <a:bodyPr/>
          <a:lstStyle/>
          <a:p>
            <a:r>
              <a:rPr lang="en-US" sz="2800" dirty="0" smtClean="0"/>
              <a:t>Planning Settings </a:t>
            </a:r>
            <a:r>
              <a:rPr lang="en-US" sz="900" dirty="0"/>
              <a:t>how to use VMTurbo to plan for changes</a:t>
            </a:r>
            <a:endParaRPr lang="en-US" dirty="0"/>
          </a:p>
        </p:txBody>
      </p:sp>
      <p:pic>
        <p:nvPicPr>
          <p:cNvPr id="3" name="Picture 2" descr="VMTurbo - Converge, Control, Prevent - Google Chrome"/>
          <p:cNvPicPr>
            <a:picLocks noChangeAspect="1"/>
          </p:cNvPicPr>
          <p:nvPr/>
        </p:nvPicPr>
        <p:blipFill rotWithShape="1">
          <a:blip r:embed="rId3">
            <a:extLst>
              <a:ext uri="{28A0092B-C50C-407E-A947-70E740481C1C}">
                <a14:useLocalDpi xmlns:a14="http://schemas.microsoft.com/office/drawing/2010/main" val="0"/>
              </a:ext>
            </a:extLst>
          </a:blip>
          <a:srcRect l="36380" t="7616" r="57351" b="87634"/>
          <a:stretch/>
        </p:blipFill>
        <p:spPr>
          <a:xfrm>
            <a:off x="177550" y="579344"/>
            <a:ext cx="971957" cy="399197"/>
          </a:xfrm>
          <a:prstGeom prst="rect">
            <a:avLst/>
          </a:prstGeom>
          <a:ln w="57150">
            <a:solidFill>
              <a:srgbClr val="FFC000"/>
            </a:solidFill>
          </a:ln>
        </p:spPr>
      </p:pic>
      <p:sp>
        <p:nvSpPr>
          <p:cNvPr id="11" name="Rectangle 10"/>
          <p:cNvSpPr/>
          <p:nvPr/>
        </p:nvSpPr>
        <p:spPr>
          <a:xfrm>
            <a:off x="7083592" y="741577"/>
            <a:ext cx="1931069" cy="3508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AutoNum type="arabicPeriod"/>
            </a:pPr>
            <a:r>
              <a:rPr lang="en-US" sz="825" dirty="0"/>
              <a:t>This is the advanced settings tab, in this view you have 4 tabs:</a:t>
            </a:r>
          </a:p>
          <a:p>
            <a:pPr marL="514350" lvl="1" indent="-171450">
              <a:buAutoNum type="arabicPeriod"/>
            </a:pPr>
            <a:r>
              <a:rPr lang="en-US" sz="825" dirty="0"/>
              <a:t>Utilization levels: you can tell VMTurbo what you want the max utilization to be across hosts or storage</a:t>
            </a:r>
          </a:p>
          <a:p>
            <a:pPr marL="514350" lvl="1" indent="-171450">
              <a:buAutoNum type="arabicPeriod"/>
            </a:pPr>
            <a:r>
              <a:rPr lang="en-US" sz="825" dirty="0"/>
              <a:t>VM constraints: do you want VMTurbo to take your placement policies into consideration or not? </a:t>
            </a:r>
          </a:p>
          <a:p>
            <a:pPr marL="514350" lvl="1" indent="-171450">
              <a:buAutoNum type="arabicPeriod"/>
            </a:pPr>
            <a:r>
              <a:rPr lang="en-US" sz="825" dirty="0"/>
              <a:t>Workload placement: We import them from </a:t>
            </a:r>
            <a:r>
              <a:rPr lang="en-US" sz="825" dirty="0" err="1"/>
              <a:t>vCENTER</a:t>
            </a:r>
            <a:r>
              <a:rPr lang="en-US" sz="825" dirty="0"/>
              <a:t> directly and can simulate what would happen if we ignored them or enabled them</a:t>
            </a:r>
          </a:p>
          <a:p>
            <a:pPr marL="514350" lvl="1" indent="-171450">
              <a:buAutoNum type="arabicPeriod"/>
            </a:pPr>
            <a:r>
              <a:rPr lang="en-US" sz="825" dirty="0"/>
              <a:t>Action settings: do you want VMTurbo to allow  or disable the following:</a:t>
            </a:r>
          </a:p>
          <a:p>
            <a:pPr marL="857250" lvl="2" indent="-171450">
              <a:buAutoNum type="arabicPeriod"/>
            </a:pPr>
            <a:r>
              <a:rPr lang="en-US" sz="825" dirty="0"/>
              <a:t>Host/</a:t>
            </a:r>
            <a:r>
              <a:rPr lang="en-US" sz="825" dirty="0" err="1"/>
              <a:t>datastore</a:t>
            </a:r>
            <a:r>
              <a:rPr lang="en-US" sz="825" dirty="0"/>
              <a:t> provision or suspension</a:t>
            </a:r>
          </a:p>
          <a:p>
            <a:pPr marL="857250" lvl="2" indent="-171450">
              <a:buAutoNum type="arabicPeriod"/>
            </a:pPr>
            <a:r>
              <a:rPr lang="en-US" sz="825" dirty="0"/>
              <a:t>Allow resize or not</a:t>
            </a:r>
          </a:p>
          <a:p>
            <a:pPr marL="514350" lvl="1" indent="-171450">
              <a:buAutoNum type="arabicPeriod"/>
            </a:pPr>
            <a:endParaRPr lang="en-US" sz="825" dirty="0"/>
          </a:p>
          <a:p>
            <a:pPr marL="514350" lvl="1" indent="-171450">
              <a:buAutoNum type="arabicPeriod"/>
            </a:pPr>
            <a:endParaRPr lang="en-US" sz="825" dirty="0"/>
          </a:p>
        </p:txBody>
      </p:sp>
      <p:sp>
        <p:nvSpPr>
          <p:cNvPr id="19" name="Rectangle 18"/>
          <p:cNvSpPr/>
          <p:nvPr/>
        </p:nvSpPr>
        <p:spPr>
          <a:xfrm>
            <a:off x="4645997" y="1136986"/>
            <a:ext cx="1260071" cy="274154"/>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1" name="Picture 20" descr="VMTurbo - Converge, Control, Prevent - Google Chrome"/>
          <p:cNvPicPr>
            <a:picLocks noChangeAspect="1"/>
          </p:cNvPicPr>
          <p:nvPr/>
        </p:nvPicPr>
        <p:blipFill rotWithShape="1">
          <a:blip r:embed="rId2">
            <a:extLst>
              <a:ext uri="{28A0092B-C50C-407E-A947-70E740481C1C}">
                <a14:useLocalDpi xmlns:a14="http://schemas.microsoft.com/office/drawing/2010/main" val="0"/>
              </a:ext>
            </a:extLst>
          </a:blip>
          <a:srcRect l="66450" t="12107" r="15933" b="83560"/>
          <a:stretch/>
        </p:blipFill>
        <p:spPr>
          <a:xfrm>
            <a:off x="1514368" y="490799"/>
            <a:ext cx="3250166" cy="433355"/>
          </a:xfrm>
          <a:prstGeom prst="rect">
            <a:avLst/>
          </a:prstGeom>
          <a:ln w="57150">
            <a:solidFill>
              <a:srgbClr val="FFC000"/>
            </a:solidFill>
          </a:ln>
        </p:spPr>
      </p:pic>
      <p:cxnSp>
        <p:nvCxnSpPr>
          <p:cNvPr id="7" name="Straight Arrow Connector 6"/>
          <p:cNvCxnSpPr>
            <a:stCxn id="21" idx="3"/>
          </p:cNvCxnSpPr>
          <p:nvPr/>
        </p:nvCxnSpPr>
        <p:spPr>
          <a:xfrm>
            <a:off x="4764534" y="707477"/>
            <a:ext cx="302198" cy="36306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69956" y="568976"/>
            <a:ext cx="387834" cy="300082"/>
          </a:xfrm>
          <a:prstGeom prst="rect">
            <a:avLst/>
          </a:prstGeom>
          <a:noFill/>
        </p:spPr>
        <p:txBody>
          <a:bodyPr wrap="square" rtlCol="0">
            <a:spAutoFit/>
          </a:bodyPr>
          <a:lstStyle/>
          <a:p>
            <a:r>
              <a:rPr lang="en-US" sz="1350" b="1" dirty="0">
                <a:solidFill>
                  <a:srgbClr val="FFC000"/>
                </a:solidFill>
              </a:rPr>
              <a:t>1.</a:t>
            </a:r>
          </a:p>
        </p:txBody>
      </p:sp>
      <p:cxnSp>
        <p:nvCxnSpPr>
          <p:cNvPr id="22" name="Straight Arrow Connector 21"/>
          <p:cNvCxnSpPr/>
          <p:nvPr/>
        </p:nvCxnSpPr>
        <p:spPr>
          <a:xfrm>
            <a:off x="2445475" y="861150"/>
            <a:ext cx="302198" cy="93011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284261" y="3572301"/>
            <a:ext cx="847901" cy="214953"/>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998621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71328" y="197248"/>
            <a:ext cx="8229600" cy="431506"/>
          </a:xfrm>
        </p:spPr>
        <p:txBody>
          <a:bodyPr>
            <a:noAutofit/>
          </a:bodyPr>
          <a:lstStyle/>
          <a:p>
            <a:pPr algn="l"/>
            <a:r>
              <a:rPr lang="en-US" sz="2800" dirty="0"/>
              <a:t>VMTurbo Improves CAPEX and OPEX</a:t>
            </a:r>
          </a:p>
        </p:txBody>
      </p:sp>
      <p:sp>
        <p:nvSpPr>
          <p:cNvPr id="9" name="Content Placeholder 7"/>
          <p:cNvSpPr>
            <a:spLocks noGrp="1"/>
          </p:cNvSpPr>
          <p:nvPr>
            <p:ph idx="1"/>
          </p:nvPr>
        </p:nvSpPr>
        <p:spPr>
          <a:xfrm>
            <a:off x="1601031" y="633474"/>
            <a:ext cx="3046338" cy="1001112"/>
          </a:xfrm>
        </p:spPr>
        <p:txBody>
          <a:bodyPr>
            <a:normAutofit lnSpcReduction="10000"/>
          </a:bodyPr>
          <a:lstStyle/>
          <a:p>
            <a:pPr marL="0" indent="0" algn="ctr">
              <a:buNone/>
            </a:pPr>
            <a:r>
              <a:rPr lang="en-US" sz="1600" b="1" dirty="0"/>
              <a:t>55%</a:t>
            </a:r>
            <a:r>
              <a:rPr lang="en-US" sz="1600" dirty="0"/>
              <a:t> of customers increased IT staff productivity by </a:t>
            </a:r>
            <a:br>
              <a:rPr lang="en-US" sz="1600" dirty="0"/>
            </a:br>
            <a:r>
              <a:rPr lang="en-US" sz="1600" b="1" dirty="0"/>
              <a:t>20% or more</a:t>
            </a:r>
            <a:r>
              <a:rPr lang="en-US" sz="1600" dirty="0"/>
              <a:t> since deploying VMTurbo</a:t>
            </a:r>
          </a:p>
        </p:txBody>
      </p:sp>
      <p:sp>
        <p:nvSpPr>
          <p:cNvPr id="10" name="Content Placeholder 7"/>
          <p:cNvSpPr txBox="1">
            <a:spLocks/>
          </p:cNvSpPr>
          <p:nvPr/>
        </p:nvSpPr>
        <p:spPr>
          <a:xfrm>
            <a:off x="5791200" y="4054914"/>
            <a:ext cx="3046338" cy="1001112"/>
          </a:xfrm>
          <a:prstGeom prst="rect">
            <a:avLst/>
          </a:prstGeom>
        </p:spPr>
        <p:txBody>
          <a:bodyPr vert="horz" lIns="91436" tIns="45718" rIns="91436" bIns="45718" rtlCol="0">
            <a:normAutofit lnSpcReduction="10000"/>
          </a:bodyPr>
          <a:lstStyle>
            <a:lvl1pPr marL="342900" indent="-342900" algn="l" defTabSz="457200" rtl="0" eaLnBrk="1" latinLnBrk="0" hangingPunct="1">
              <a:spcBef>
                <a:spcPct val="20000"/>
              </a:spcBef>
              <a:buClr>
                <a:srgbClr val="337BBB"/>
              </a:buClr>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Clr>
                <a:srgbClr val="337BBB"/>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337BBB"/>
              </a:buClr>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Clr>
                <a:srgbClr val="337BBB"/>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ct val="20000"/>
              </a:spcBef>
              <a:buClr>
                <a:srgbClr val="337BBB"/>
              </a:buClr>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00" b="1" dirty="0">
                <a:latin typeface="+mj-lt"/>
              </a:rPr>
              <a:t>80%</a:t>
            </a:r>
            <a:r>
              <a:rPr lang="en-US" sz="1600" dirty="0">
                <a:latin typeface="+mj-lt"/>
              </a:rPr>
              <a:t> of customers increased resource utilization by </a:t>
            </a:r>
            <a:br>
              <a:rPr lang="en-US" sz="1600" dirty="0">
                <a:latin typeface="+mj-lt"/>
              </a:rPr>
            </a:br>
            <a:r>
              <a:rPr lang="en-US" sz="1600" b="1" dirty="0">
                <a:latin typeface="+mj-lt"/>
              </a:rPr>
              <a:t>20% or more</a:t>
            </a:r>
            <a:r>
              <a:rPr lang="en-US" sz="1600" dirty="0">
                <a:latin typeface="+mj-lt"/>
              </a:rPr>
              <a:t> since deploying VMTurbo</a:t>
            </a:r>
          </a:p>
        </p:txBody>
      </p:sp>
      <p:grpSp>
        <p:nvGrpSpPr>
          <p:cNvPr id="11" name="Group 10"/>
          <p:cNvGrpSpPr/>
          <p:nvPr/>
        </p:nvGrpSpPr>
        <p:grpSpPr>
          <a:xfrm>
            <a:off x="346662" y="1634587"/>
            <a:ext cx="4190667" cy="3054215"/>
            <a:chOff x="137051" y="1634586"/>
            <a:chExt cx="4190667" cy="3054215"/>
          </a:xfrm>
        </p:grpSpPr>
        <p:pic>
          <p:nvPicPr>
            <p:cNvPr id="12" name="Picture 11" descr="9B1-5C2-EEB-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51" y="1634586"/>
              <a:ext cx="4190667" cy="3054215"/>
            </a:xfrm>
            <a:prstGeom prst="rect">
              <a:avLst/>
            </a:prstGeom>
          </p:spPr>
        </p:pic>
        <p:graphicFrame>
          <p:nvGraphicFramePr>
            <p:cNvPr id="13" name="Chart 12"/>
            <p:cNvGraphicFramePr>
              <a:graphicFrameLocks/>
            </p:cNvGraphicFramePr>
            <p:nvPr>
              <p:extLst/>
            </p:nvPr>
          </p:nvGraphicFramePr>
          <p:xfrm>
            <a:off x="320571" y="2159786"/>
            <a:ext cx="3749435" cy="2120182"/>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p:cNvSpPr txBox="1"/>
            <p:nvPr/>
          </p:nvSpPr>
          <p:spPr>
            <a:xfrm>
              <a:off x="409893" y="2225246"/>
              <a:ext cx="1954381" cy="307777"/>
            </a:xfrm>
            <a:prstGeom prst="rect">
              <a:avLst/>
            </a:prstGeom>
            <a:noFill/>
          </p:spPr>
          <p:txBody>
            <a:bodyPr wrap="none" rtlCol="0">
              <a:spAutoFit/>
            </a:bodyPr>
            <a:lstStyle/>
            <a:p>
              <a:r>
                <a:rPr lang="en-US" sz="1400" b="1" dirty="0"/>
                <a:t>VMTurbo Impacts OpEx</a:t>
              </a:r>
            </a:p>
          </p:txBody>
        </p:sp>
        <p:sp>
          <p:nvSpPr>
            <p:cNvPr id="15" name="TextBox 14"/>
            <p:cNvSpPr txBox="1"/>
            <p:nvPr/>
          </p:nvSpPr>
          <p:spPr>
            <a:xfrm>
              <a:off x="3486256" y="3151042"/>
              <a:ext cx="428635" cy="261610"/>
            </a:xfrm>
            <a:prstGeom prst="rect">
              <a:avLst/>
            </a:prstGeom>
            <a:noFill/>
          </p:spPr>
          <p:txBody>
            <a:bodyPr wrap="none" rtlCol="0">
              <a:spAutoFit/>
            </a:bodyPr>
            <a:lstStyle/>
            <a:p>
              <a:r>
                <a:rPr lang="en-US" sz="1100" dirty="0"/>
                <a:t>: </a:t>
              </a:r>
              <a:r>
                <a:rPr lang="en-US" sz="1100" b="1" dirty="0"/>
                <a:t>2%</a:t>
              </a:r>
            </a:p>
          </p:txBody>
        </p:sp>
        <p:sp>
          <p:nvSpPr>
            <p:cNvPr id="16" name="TextBox 15"/>
            <p:cNvSpPr txBox="1"/>
            <p:nvPr/>
          </p:nvSpPr>
          <p:spPr>
            <a:xfrm>
              <a:off x="3309584" y="3338221"/>
              <a:ext cx="500132" cy="261610"/>
            </a:xfrm>
            <a:prstGeom prst="rect">
              <a:avLst/>
            </a:prstGeom>
            <a:noFill/>
          </p:spPr>
          <p:txBody>
            <a:bodyPr wrap="none" rtlCol="0">
              <a:spAutoFit/>
            </a:bodyPr>
            <a:lstStyle/>
            <a:p>
              <a:r>
                <a:rPr lang="en-US" sz="1100" dirty="0"/>
                <a:t>: </a:t>
              </a:r>
              <a:r>
                <a:rPr lang="en-US" sz="1100" b="1" dirty="0"/>
                <a:t>13%</a:t>
              </a:r>
            </a:p>
          </p:txBody>
        </p:sp>
        <p:sp>
          <p:nvSpPr>
            <p:cNvPr id="17" name="TextBox 16"/>
            <p:cNvSpPr txBox="1"/>
            <p:nvPr/>
          </p:nvSpPr>
          <p:spPr>
            <a:xfrm>
              <a:off x="3451749" y="3738131"/>
              <a:ext cx="500132" cy="261610"/>
            </a:xfrm>
            <a:prstGeom prst="rect">
              <a:avLst/>
            </a:prstGeom>
            <a:noFill/>
          </p:spPr>
          <p:txBody>
            <a:bodyPr wrap="none" rtlCol="0">
              <a:spAutoFit/>
            </a:bodyPr>
            <a:lstStyle/>
            <a:p>
              <a:r>
                <a:rPr lang="en-US" sz="1100" dirty="0"/>
                <a:t>:</a:t>
              </a:r>
              <a:r>
                <a:rPr lang="en-US" sz="1100" b="1" dirty="0"/>
                <a:t> 45%</a:t>
              </a:r>
            </a:p>
          </p:txBody>
        </p:sp>
        <p:sp>
          <p:nvSpPr>
            <p:cNvPr id="18" name="TextBox 17"/>
            <p:cNvSpPr txBox="1"/>
            <p:nvPr/>
          </p:nvSpPr>
          <p:spPr>
            <a:xfrm>
              <a:off x="3316119" y="3550507"/>
              <a:ext cx="500132" cy="261610"/>
            </a:xfrm>
            <a:prstGeom prst="rect">
              <a:avLst/>
            </a:prstGeom>
            <a:noFill/>
          </p:spPr>
          <p:txBody>
            <a:bodyPr wrap="none" rtlCol="0">
              <a:spAutoFit/>
            </a:bodyPr>
            <a:lstStyle/>
            <a:p>
              <a:r>
                <a:rPr lang="en-US" sz="1100" dirty="0"/>
                <a:t>:</a:t>
              </a:r>
              <a:r>
                <a:rPr lang="en-US" sz="1100" b="1" dirty="0"/>
                <a:t> 40%</a:t>
              </a:r>
            </a:p>
          </p:txBody>
        </p:sp>
      </p:grpSp>
      <p:grpSp>
        <p:nvGrpSpPr>
          <p:cNvPr id="19" name="Group 18"/>
          <p:cNvGrpSpPr/>
          <p:nvPr/>
        </p:nvGrpSpPr>
        <p:grpSpPr>
          <a:xfrm>
            <a:off x="4740201" y="842666"/>
            <a:ext cx="4190667" cy="3054215"/>
            <a:chOff x="4623339" y="496292"/>
            <a:chExt cx="4190667" cy="3054215"/>
          </a:xfrm>
        </p:grpSpPr>
        <p:pic>
          <p:nvPicPr>
            <p:cNvPr id="20" name="Picture 19" descr="9B1-5C2-EEB-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3339" y="496292"/>
              <a:ext cx="4190667" cy="3054215"/>
            </a:xfrm>
            <a:prstGeom prst="rect">
              <a:avLst/>
            </a:prstGeom>
          </p:spPr>
        </p:pic>
        <p:graphicFrame>
          <p:nvGraphicFramePr>
            <p:cNvPr id="21" name="Chart 20"/>
            <p:cNvGraphicFramePr>
              <a:graphicFrameLocks/>
            </p:cNvGraphicFramePr>
            <p:nvPr>
              <p:extLst/>
            </p:nvPr>
          </p:nvGraphicFramePr>
          <p:xfrm>
            <a:off x="4964484" y="969216"/>
            <a:ext cx="3513143" cy="2120182"/>
          </p:xfrm>
          <a:graphic>
            <a:graphicData uri="http://schemas.openxmlformats.org/drawingml/2006/chart">
              <c:chart xmlns:c="http://schemas.openxmlformats.org/drawingml/2006/chart" xmlns:r="http://schemas.openxmlformats.org/officeDocument/2006/relationships" r:id="rId4"/>
            </a:graphicData>
          </a:graphic>
        </p:graphicFrame>
        <p:sp>
          <p:nvSpPr>
            <p:cNvPr id="22" name="TextBox 21"/>
            <p:cNvSpPr txBox="1"/>
            <p:nvPr/>
          </p:nvSpPr>
          <p:spPr>
            <a:xfrm>
              <a:off x="7824584" y="2111396"/>
              <a:ext cx="428635" cy="261610"/>
            </a:xfrm>
            <a:prstGeom prst="rect">
              <a:avLst/>
            </a:prstGeom>
            <a:noFill/>
          </p:spPr>
          <p:txBody>
            <a:bodyPr wrap="none" rtlCol="0">
              <a:spAutoFit/>
            </a:bodyPr>
            <a:lstStyle/>
            <a:p>
              <a:r>
                <a:rPr lang="en-US" sz="1100" dirty="0"/>
                <a:t>: </a:t>
              </a:r>
              <a:r>
                <a:rPr lang="en-US" sz="1100" b="1" dirty="0"/>
                <a:t>9%</a:t>
              </a:r>
            </a:p>
          </p:txBody>
        </p:sp>
        <p:sp>
          <p:nvSpPr>
            <p:cNvPr id="23" name="TextBox 22"/>
            <p:cNvSpPr txBox="1"/>
            <p:nvPr/>
          </p:nvSpPr>
          <p:spPr>
            <a:xfrm>
              <a:off x="7660242" y="2286244"/>
              <a:ext cx="500132" cy="261610"/>
            </a:xfrm>
            <a:prstGeom prst="rect">
              <a:avLst/>
            </a:prstGeom>
            <a:noFill/>
          </p:spPr>
          <p:txBody>
            <a:bodyPr wrap="none" rtlCol="0">
              <a:spAutoFit/>
            </a:bodyPr>
            <a:lstStyle/>
            <a:p>
              <a:r>
                <a:rPr lang="en-US" sz="1100" dirty="0"/>
                <a:t>: </a:t>
              </a:r>
              <a:r>
                <a:rPr lang="en-US" sz="1100" b="1" dirty="0"/>
                <a:t>28%</a:t>
              </a:r>
            </a:p>
          </p:txBody>
        </p:sp>
        <p:sp>
          <p:nvSpPr>
            <p:cNvPr id="24" name="TextBox 23"/>
            <p:cNvSpPr txBox="1"/>
            <p:nvPr/>
          </p:nvSpPr>
          <p:spPr>
            <a:xfrm>
              <a:off x="7802407" y="2686154"/>
              <a:ext cx="500132" cy="261610"/>
            </a:xfrm>
            <a:prstGeom prst="rect">
              <a:avLst/>
            </a:prstGeom>
            <a:noFill/>
          </p:spPr>
          <p:txBody>
            <a:bodyPr wrap="none" rtlCol="0">
              <a:spAutoFit/>
            </a:bodyPr>
            <a:lstStyle/>
            <a:p>
              <a:r>
                <a:rPr lang="en-US" sz="1100" dirty="0"/>
                <a:t>:</a:t>
              </a:r>
              <a:r>
                <a:rPr lang="en-US" sz="1100" b="1" dirty="0"/>
                <a:t> 20%</a:t>
              </a:r>
            </a:p>
          </p:txBody>
        </p:sp>
        <p:sp>
          <p:nvSpPr>
            <p:cNvPr id="25" name="TextBox 24"/>
            <p:cNvSpPr txBox="1"/>
            <p:nvPr/>
          </p:nvSpPr>
          <p:spPr>
            <a:xfrm>
              <a:off x="7666777" y="2486199"/>
              <a:ext cx="500132" cy="261610"/>
            </a:xfrm>
            <a:prstGeom prst="rect">
              <a:avLst/>
            </a:prstGeom>
            <a:noFill/>
          </p:spPr>
          <p:txBody>
            <a:bodyPr wrap="none" rtlCol="0">
              <a:spAutoFit/>
            </a:bodyPr>
            <a:lstStyle/>
            <a:p>
              <a:r>
                <a:rPr lang="en-US" sz="1100" dirty="0"/>
                <a:t>:</a:t>
              </a:r>
              <a:r>
                <a:rPr lang="en-US" sz="1100" b="1" dirty="0"/>
                <a:t> 43%</a:t>
              </a:r>
            </a:p>
          </p:txBody>
        </p:sp>
        <p:sp>
          <p:nvSpPr>
            <p:cNvPr id="26" name="TextBox 25"/>
            <p:cNvSpPr txBox="1"/>
            <p:nvPr/>
          </p:nvSpPr>
          <p:spPr>
            <a:xfrm>
              <a:off x="4896181" y="1086952"/>
              <a:ext cx="2018501" cy="307777"/>
            </a:xfrm>
            <a:prstGeom prst="rect">
              <a:avLst/>
            </a:prstGeom>
            <a:noFill/>
          </p:spPr>
          <p:txBody>
            <a:bodyPr wrap="none" rtlCol="0">
              <a:spAutoFit/>
            </a:bodyPr>
            <a:lstStyle/>
            <a:p>
              <a:r>
                <a:rPr lang="en-US" sz="1400" b="1" dirty="0"/>
                <a:t>VMTurbo Impacts CapEx</a:t>
              </a:r>
            </a:p>
          </p:txBody>
        </p:sp>
      </p:grpSp>
      <p:sp>
        <p:nvSpPr>
          <p:cNvPr id="27" name="Oval 26"/>
          <p:cNvSpPr/>
          <p:nvPr/>
        </p:nvSpPr>
        <p:spPr>
          <a:xfrm>
            <a:off x="7850731" y="2395490"/>
            <a:ext cx="520521" cy="698693"/>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a:p>
        </p:txBody>
      </p:sp>
      <p:sp>
        <p:nvSpPr>
          <p:cNvPr id="28" name="Oval 27"/>
          <p:cNvSpPr/>
          <p:nvPr/>
        </p:nvSpPr>
        <p:spPr>
          <a:xfrm>
            <a:off x="3610400" y="2994283"/>
            <a:ext cx="466796" cy="836738"/>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a:p>
        </p:txBody>
      </p:sp>
      <p:cxnSp>
        <p:nvCxnSpPr>
          <p:cNvPr id="29" name="Straight Connector 28"/>
          <p:cNvCxnSpPr>
            <a:stCxn id="28" idx="0"/>
          </p:cNvCxnSpPr>
          <p:nvPr/>
        </p:nvCxnSpPr>
        <p:spPr>
          <a:xfrm flipV="1">
            <a:off x="3843797" y="1394730"/>
            <a:ext cx="0" cy="1599554"/>
          </a:xfrm>
          <a:prstGeom prst="line">
            <a:avLst/>
          </a:prstGeom>
          <a:ln w="190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27" idx="4"/>
          </p:cNvCxnSpPr>
          <p:nvPr/>
        </p:nvCxnSpPr>
        <p:spPr>
          <a:xfrm flipH="1">
            <a:off x="7490007" y="3094183"/>
            <a:ext cx="620984" cy="990322"/>
          </a:xfrm>
          <a:prstGeom prst="line">
            <a:avLst/>
          </a:prstGeom>
          <a:ln w="1905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rotWithShape="1">
          <a:blip r:embed="rId5"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Tree>
    <p:extLst>
      <p:ext uri="{BB962C8B-B14F-4D97-AF65-F5344CB8AC3E}">
        <p14:creationId xmlns:p14="http://schemas.microsoft.com/office/powerpoint/2010/main" val="205991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04800" y="813449"/>
            <a:ext cx="8305800" cy="3046988"/>
          </a:xfrm>
          <a:prstGeom prst="rect">
            <a:avLst/>
          </a:prstGeom>
          <a:noFill/>
        </p:spPr>
        <p:txBody>
          <a:bodyPr wrap="square" rtlCol="0">
            <a:spAutoFit/>
          </a:bodyPr>
          <a:lstStyle/>
          <a:p>
            <a:pPr marL="342900" indent="-342900">
              <a:buAutoNum type="arabicPeriod"/>
            </a:pPr>
            <a:r>
              <a:rPr lang="en-US" sz="1600" dirty="0" smtClean="0"/>
              <a:t>About VMTurbo</a:t>
            </a:r>
            <a:r>
              <a:rPr lang="en-US" sz="1600" dirty="0"/>
              <a:t/>
            </a:r>
            <a:br>
              <a:rPr lang="en-US" sz="1600" dirty="0"/>
            </a:br>
            <a:endParaRPr lang="en-US" sz="1600" dirty="0"/>
          </a:p>
          <a:p>
            <a:pPr marL="342900" indent="-342900">
              <a:buAutoNum type="arabicPeriod"/>
            </a:pPr>
            <a:r>
              <a:rPr lang="en-US" sz="1600" dirty="0" smtClean="0"/>
              <a:t>JM Smucker’s Key Requirements</a:t>
            </a:r>
            <a:r>
              <a:rPr lang="en-US" sz="1600" dirty="0"/>
              <a:t/>
            </a:r>
            <a:br>
              <a:rPr lang="en-US" sz="1600" dirty="0"/>
            </a:br>
            <a:endParaRPr lang="en-US" sz="1600" dirty="0"/>
          </a:p>
          <a:p>
            <a:pPr marL="342900" indent="-342900">
              <a:buAutoNum type="arabicPeriod"/>
            </a:pPr>
            <a:r>
              <a:rPr lang="en-US" sz="1600" dirty="0"/>
              <a:t>POV Overview</a:t>
            </a:r>
            <a:br>
              <a:rPr lang="en-US" sz="1600" dirty="0"/>
            </a:br>
            <a:endParaRPr lang="en-US" sz="1600" dirty="0"/>
          </a:p>
          <a:p>
            <a:pPr marL="342900" indent="-342900">
              <a:buAutoNum type="arabicPeriod"/>
            </a:pPr>
            <a:r>
              <a:rPr lang="en-US" sz="1600" dirty="0"/>
              <a:t>ROI Presentation</a:t>
            </a:r>
            <a:br>
              <a:rPr lang="en-US" sz="1600" dirty="0"/>
            </a:br>
            <a:endParaRPr lang="en-US" sz="1600" dirty="0"/>
          </a:p>
          <a:p>
            <a:pPr marL="342900" indent="-342900">
              <a:buFontTx/>
              <a:buAutoNum type="arabicPeriod"/>
            </a:pPr>
            <a:r>
              <a:rPr lang="en-US" sz="1600" dirty="0"/>
              <a:t>Proposal Discussion </a:t>
            </a:r>
            <a:br>
              <a:rPr lang="en-US" sz="1600" dirty="0"/>
            </a:br>
            <a:endParaRPr lang="en-US" sz="1600" dirty="0"/>
          </a:p>
          <a:p>
            <a:pPr marL="342900" indent="-342900">
              <a:buAutoNum type="arabicPeriod"/>
            </a:pPr>
            <a:r>
              <a:rPr lang="en-US" sz="1600" dirty="0" smtClean="0"/>
              <a:t>Advanced Planning, Custom Dashboards, and Reporting</a:t>
            </a:r>
            <a:r>
              <a:rPr lang="en-US" sz="1600" dirty="0"/>
              <a:t/>
            </a:r>
            <a:br>
              <a:rPr lang="en-US" sz="1600" dirty="0"/>
            </a:br>
            <a:endParaRPr lang="en-US" sz="1600"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1061957" cy="677108"/>
          </a:xfrm>
          <a:prstGeom prst="rect">
            <a:avLst/>
          </a:prstGeom>
          <a:noFill/>
        </p:spPr>
        <p:txBody>
          <a:bodyPr wrap="none" rtlCol="0">
            <a:spAutoFit/>
          </a:bodyPr>
          <a:lstStyle/>
          <a:p>
            <a:r>
              <a:rPr lang="en-US" sz="2000" b="1" dirty="0" smtClean="0"/>
              <a:t>Agenda:</a:t>
            </a:r>
          </a:p>
          <a:p>
            <a:endParaRPr lang="en-US" dirty="0"/>
          </a:p>
        </p:txBody>
      </p:sp>
      <p:sp>
        <p:nvSpPr>
          <p:cNvPr id="7" name="Rectangle 6"/>
          <p:cNvSpPr/>
          <p:nvPr/>
        </p:nvSpPr>
        <p:spPr>
          <a:xfrm>
            <a:off x="304800" y="1197173"/>
            <a:ext cx="7924800" cy="61257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8206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0"/>
            <a:ext cx="1834621" cy="685800"/>
          </a:xfrm>
          <a:prstGeom prst="rect">
            <a:avLst/>
          </a:prstGeom>
        </p:spPr>
      </p:pic>
      <p:sp>
        <p:nvSpPr>
          <p:cNvPr id="6" name="TextBox 5"/>
          <p:cNvSpPr txBox="1"/>
          <p:nvPr/>
        </p:nvSpPr>
        <p:spPr>
          <a:xfrm>
            <a:off x="3062785" y="88887"/>
            <a:ext cx="1746568" cy="677108"/>
          </a:xfrm>
          <a:prstGeom prst="rect">
            <a:avLst/>
          </a:prstGeom>
          <a:noFill/>
        </p:spPr>
        <p:txBody>
          <a:bodyPr wrap="none" rtlCol="0">
            <a:spAutoFit/>
          </a:bodyPr>
          <a:lstStyle/>
          <a:p>
            <a:r>
              <a:rPr lang="en-US" sz="2000" b="1" dirty="0" smtClean="0"/>
              <a:t>Requirements:</a:t>
            </a:r>
          </a:p>
          <a:p>
            <a:endParaRPr lang="en-US" dirty="0"/>
          </a:p>
        </p:txBody>
      </p:sp>
      <p:sp>
        <p:nvSpPr>
          <p:cNvPr id="7" name="Rectangle 6"/>
          <p:cNvSpPr/>
          <p:nvPr/>
        </p:nvSpPr>
        <p:spPr>
          <a:xfrm>
            <a:off x="76200" y="485633"/>
            <a:ext cx="8763000" cy="261610"/>
          </a:xfrm>
          <a:prstGeom prst="rect">
            <a:avLst/>
          </a:prstGeom>
        </p:spPr>
        <p:txBody>
          <a:bodyPr wrap="square">
            <a:spAutoFit/>
          </a:bodyPr>
          <a:lstStyle/>
          <a:p>
            <a:r>
              <a:rPr lang="en-US" sz="1100" dirty="0"/>
              <a:t> </a:t>
            </a:r>
          </a:p>
        </p:txBody>
      </p:sp>
      <p:sp>
        <p:nvSpPr>
          <p:cNvPr id="8" name="Rectangle 7"/>
          <p:cNvSpPr/>
          <p:nvPr/>
        </p:nvSpPr>
        <p:spPr>
          <a:xfrm>
            <a:off x="0" y="5010150"/>
            <a:ext cx="9144000" cy="1333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00167" y="514350"/>
            <a:ext cx="8610600" cy="4939814"/>
          </a:xfrm>
          <a:prstGeom prst="rect">
            <a:avLst/>
          </a:prstGeom>
          <a:noFill/>
        </p:spPr>
        <p:txBody>
          <a:bodyPr wrap="square" rtlCol="0">
            <a:spAutoFit/>
          </a:bodyPr>
          <a:lstStyle/>
          <a:p>
            <a:r>
              <a:rPr lang="en-US" sz="1050" b="1" u="sng" dirty="0"/>
              <a:t>Assure Application </a:t>
            </a:r>
            <a:r>
              <a:rPr lang="en-US" sz="1050" b="1" u="sng" dirty="0" smtClean="0"/>
              <a:t>Performance</a:t>
            </a:r>
            <a:endParaRPr lang="en-US" sz="1050" dirty="0"/>
          </a:p>
          <a:p>
            <a:pPr marL="285750" indent="-285750">
              <a:buFont typeface="Arial" panose="020B0604020202020204" pitchFamily="34" charset="0"/>
              <a:buChar char="•"/>
            </a:pPr>
            <a:r>
              <a:rPr lang="en-US" sz="1050" dirty="0"/>
              <a:t>Ability to automate preventive tasks to keep environment healthy, by providing executable actions instead of just alerting when a problem happens.</a:t>
            </a:r>
          </a:p>
          <a:p>
            <a:pPr marL="285750" indent="-285750">
              <a:buFont typeface="Arial" panose="020B0604020202020204" pitchFamily="34" charset="0"/>
              <a:buChar char="•"/>
            </a:pPr>
            <a:r>
              <a:rPr lang="en-US" sz="1050" dirty="0"/>
              <a:t>Understands when to add compute or capacity to environment.</a:t>
            </a:r>
          </a:p>
          <a:p>
            <a:pPr marL="285750" indent="-285750">
              <a:buFont typeface="Arial" panose="020B0604020202020204" pitchFamily="34" charset="0"/>
              <a:buChar char="•"/>
            </a:pPr>
            <a:r>
              <a:rPr lang="en-US" sz="1050" dirty="0"/>
              <a:t>Must be able to make rightsizing recommendations simultaneously with placement and capacity with justification as to why a VM needs to be sized differently</a:t>
            </a:r>
            <a:r>
              <a:rPr lang="en-US" sz="1050" dirty="0" smtClean="0"/>
              <a:t>.</a:t>
            </a:r>
            <a:br>
              <a:rPr lang="en-US" sz="1050" dirty="0" smtClean="0"/>
            </a:br>
            <a:endParaRPr lang="en-US" sz="1050" dirty="0"/>
          </a:p>
          <a:p>
            <a:r>
              <a:rPr lang="en-US" sz="1050" b="1" u="sng" dirty="0" smtClean="0"/>
              <a:t>Improve </a:t>
            </a:r>
            <a:r>
              <a:rPr lang="en-US" sz="1050" b="1" u="sng" dirty="0"/>
              <a:t>Efficiency </a:t>
            </a:r>
          </a:p>
          <a:p>
            <a:pPr marL="171450" indent="-171450">
              <a:buFont typeface="Arial" panose="020B0604020202020204" pitchFamily="34" charset="0"/>
              <a:buChar char="•"/>
            </a:pPr>
            <a:r>
              <a:rPr lang="en-US" sz="1050" dirty="0"/>
              <a:t>Ability to make rightsizing recommendations simultaneously with placement and capacity: by doing this we must demonstrate how to safely increase VM Density. </a:t>
            </a:r>
          </a:p>
          <a:p>
            <a:pPr marL="171450" indent="-171450">
              <a:buFont typeface="Arial" panose="020B0604020202020204" pitchFamily="34" charset="0"/>
              <a:buChar char="•"/>
            </a:pPr>
            <a:r>
              <a:rPr lang="en-US" sz="1050" dirty="0"/>
              <a:t>Can create on demand reports with justification behind the recommendations and show resource peaks and averages.</a:t>
            </a:r>
          </a:p>
          <a:p>
            <a:pPr marL="171450" indent="-171450">
              <a:buFont typeface="Arial" panose="020B0604020202020204" pitchFamily="34" charset="0"/>
              <a:buChar char="•"/>
            </a:pPr>
            <a:r>
              <a:rPr lang="en-US" sz="1050" dirty="0"/>
              <a:t>Ability to converge the peak resource utilization of hosts with averages to allow an increase in VM density without impacting application performance to end users.</a:t>
            </a:r>
          </a:p>
          <a:p>
            <a:endParaRPr lang="en-US" sz="1050" b="1" u="sng" dirty="0"/>
          </a:p>
          <a:p>
            <a:r>
              <a:rPr lang="en-US" sz="1050" b="1" u="sng" dirty="0"/>
              <a:t>Tying Capacity planning with real time actions </a:t>
            </a:r>
          </a:p>
          <a:p>
            <a:pPr marL="171450" indent="-171450">
              <a:buFont typeface="Arial" panose="020B0604020202020204" pitchFamily="34" charset="0"/>
              <a:buChar char="•"/>
            </a:pPr>
            <a:r>
              <a:rPr lang="en-US" sz="1050" dirty="0"/>
              <a:t>Ability to simulate adding or removing any resource (VM’s, </a:t>
            </a:r>
            <a:r>
              <a:rPr lang="en-US" sz="1050" dirty="0" err="1"/>
              <a:t>datastores</a:t>
            </a:r>
            <a:r>
              <a:rPr lang="en-US" sz="1050" dirty="0"/>
              <a:t>, &amp; hosts) to accommodate planned growth and make better decisions about hardware requirements. </a:t>
            </a:r>
          </a:p>
          <a:p>
            <a:pPr marL="171450" indent="-171450">
              <a:buFont typeface="Arial" panose="020B0604020202020204" pitchFamily="34" charset="0"/>
              <a:buChar char="•"/>
            </a:pPr>
            <a:r>
              <a:rPr lang="en-US" sz="1050" dirty="0"/>
              <a:t>Ability to increase VM count: adding VM’s into clusters and accurately forecast when additional hardware is needed to support </a:t>
            </a:r>
            <a:r>
              <a:rPr lang="en-US" sz="1050" dirty="0" smtClean="0"/>
              <a:t>VM’s.</a:t>
            </a:r>
            <a:endParaRPr lang="en-US" sz="1050" dirty="0"/>
          </a:p>
          <a:p>
            <a:pPr marL="171450" indent="-171450">
              <a:buFont typeface="Arial" panose="020B0604020202020204" pitchFamily="34" charset="0"/>
              <a:buChar char="•"/>
            </a:pPr>
            <a:r>
              <a:rPr lang="en-US" sz="1050" dirty="0"/>
              <a:t>Must be able to provide detailed reporting of plans with the decisions as to where to place the virtual machines across the infrastructure to show how to execute plan.</a:t>
            </a:r>
          </a:p>
          <a:p>
            <a:endParaRPr lang="en-US" sz="1050" b="1" u="sng" dirty="0"/>
          </a:p>
          <a:p>
            <a:r>
              <a:rPr lang="en-US" sz="1050" b="1" u="sng" dirty="0" smtClean="0"/>
              <a:t>Future Proof and Operationalizing the Platform</a:t>
            </a:r>
            <a:endParaRPr lang="en-US" sz="1050" dirty="0"/>
          </a:p>
          <a:p>
            <a:pPr marL="285750" indent="-285750">
              <a:buFont typeface="Arial" panose="020B0604020202020204" pitchFamily="34" charset="0"/>
              <a:buChar char="•"/>
            </a:pPr>
            <a:r>
              <a:rPr lang="en-US" sz="1050" dirty="0"/>
              <a:t>Must be able to quickly and easily provide insight into the health and risks across the virtual infrastructure.</a:t>
            </a:r>
          </a:p>
          <a:p>
            <a:pPr marL="285750" indent="-285750">
              <a:buFont typeface="Arial" panose="020B0604020202020204" pitchFamily="34" charset="0"/>
              <a:buChar char="•"/>
            </a:pPr>
            <a:r>
              <a:rPr lang="en-US" sz="1050" dirty="0"/>
              <a:t>Ability to provide specific recommendations to reduce the present risks and provide   preventative recommendations to prevent future problems from impacting VM performance.</a:t>
            </a:r>
          </a:p>
          <a:p>
            <a:pPr marL="285750" indent="-285750">
              <a:buFont typeface="Arial" panose="020B0604020202020204" pitchFamily="34" charset="0"/>
              <a:buChar char="•"/>
            </a:pPr>
            <a:r>
              <a:rPr lang="en-US" sz="1050" dirty="0"/>
              <a:t>Provide high level dashboards of the status of the entire environment: easily customizable and must be able to provide on demand reports based on the custom dashboards. </a:t>
            </a:r>
          </a:p>
          <a:p>
            <a:endParaRPr lang="en-US" sz="1050" dirty="0"/>
          </a:p>
          <a:p>
            <a:endParaRPr lang="en-US" sz="1050" dirty="0"/>
          </a:p>
          <a:p>
            <a:endParaRPr lang="en-US" sz="1050" b="1" u="sng" dirty="0" smtClean="0"/>
          </a:p>
        </p:txBody>
      </p:sp>
    </p:spTree>
    <p:extLst>
      <p:ext uri="{BB962C8B-B14F-4D97-AF65-F5344CB8AC3E}">
        <p14:creationId xmlns:p14="http://schemas.microsoft.com/office/powerpoint/2010/main" val="1902844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04800" y="813449"/>
            <a:ext cx="8305800" cy="3046988"/>
          </a:xfrm>
          <a:prstGeom prst="rect">
            <a:avLst/>
          </a:prstGeom>
          <a:noFill/>
        </p:spPr>
        <p:txBody>
          <a:bodyPr wrap="square" rtlCol="0">
            <a:spAutoFit/>
          </a:bodyPr>
          <a:lstStyle/>
          <a:p>
            <a:pPr marL="342900" indent="-342900">
              <a:buAutoNum type="arabicPeriod"/>
            </a:pPr>
            <a:r>
              <a:rPr lang="en-US" sz="1600" dirty="0" smtClean="0"/>
              <a:t>About VMTurbo</a:t>
            </a:r>
            <a:r>
              <a:rPr lang="en-US" sz="1600" dirty="0"/>
              <a:t/>
            </a:r>
            <a:br>
              <a:rPr lang="en-US" sz="1600" dirty="0"/>
            </a:br>
            <a:endParaRPr lang="en-US" sz="1600" dirty="0"/>
          </a:p>
          <a:p>
            <a:pPr marL="342900" indent="-342900">
              <a:buAutoNum type="arabicPeriod"/>
            </a:pPr>
            <a:r>
              <a:rPr lang="en-US" sz="1600" dirty="0" smtClean="0"/>
              <a:t>JM Smucker’s Key Requirements</a:t>
            </a:r>
            <a:r>
              <a:rPr lang="en-US" sz="1600" dirty="0"/>
              <a:t/>
            </a:r>
            <a:br>
              <a:rPr lang="en-US" sz="1600" dirty="0"/>
            </a:br>
            <a:endParaRPr lang="en-US" sz="1600" dirty="0"/>
          </a:p>
          <a:p>
            <a:pPr marL="342900" indent="-342900">
              <a:buAutoNum type="arabicPeriod"/>
            </a:pPr>
            <a:r>
              <a:rPr lang="en-US" sz="1600" dirty="0"/>
              <a:t>POV Overview</a:t>
            </a:r>
            <a:br>
              <a:rPr lang="en-US" sz="1600" dirty="0"/>
            </a:br>
            <a:endParaRPr lang="en-US" sz="1600" dirty="0"/>
          </a:p>
          <a:p>
            <a:pPr marL="342900" indent="-342900">
              <a:buAutoNum type="arabicPeriod"/>
            </a:pPr>
            <a:r>
              <a:rPr lang="en-US" sz="1600" dirty="0"/>
              <a:t>ROI Presentation</a:t>
            </a:r>
            <a:br>
              <a:rPr lang="en-US" sz="1600" dirty="0"/>
            </a:br>
            <a:endParaRPr lang="en-US" sz="1600" dirty="0"/>
          </a:p>
          <a:p>
            <a:pPr marL="342900" indent="-342900">
              <a:buFontTx/>
              <a:buAutoNum type="arabicPeriod"/>
            </a:pPr>
            <a:r>
              <a:rPr lang="en-US" sz="1600" dirty="0"/>
              <a:t>Proposal Discussion </a:t>
            </a:r>
            <a:br>
              <a:rPr lang="en-US" sz="1600" dirty="0"/>
            </a:br>
            <a:endParaRPr lang="en-US" sz="1600" dirty="0"/>
          </a:p>
          <a:p>
            <a:pPr marL="342900" indent="-342900">
              <a:buAutoNum type="arabicPeriod"/>
            </a:pPr>
            <a:r>
              <a:rPr lang="en-US" sz="1600" dirty="0" smtClean="0"/>
              <a:t>Advanced Planning, Custom Dashboards, and Reporting</a:t>
            </a:r>
            <a:r>
              <a:rPr lang="en-US" sz="1600" dirty="0"/>
              <a:t/>
            </a:r>
            <a:br>
              <a:rPr lang="en-US" sz="1600" dirty="0"/>
            </a:br>
            <a:endParaRPr lang="en-US" sz="1600"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2637" t="38588" r="30769" b="37094"/>
          <a:stretch/>
        </p:blipFill>
        <p:spPr>
          <a:xfrm>
            <a:off x="7233178" y="57150"/>
            <a:ext cx="1834621" cy="685800"/>
          </a:xfrm>
          <a:prstGeom prst="rect">
            <a:avLst/>
          </a:prstGeom>
        </p:spPr>
      </p:pic>
      <p:sp>
        <p:nvSpPr>
          <p:cNvPr id="6" name="TextBox 5"/>
          <p:cNvSpPr txBox="1"/>
          <p:nvPr/>
        </p:nvSpPr>
        <p:spPr>
          <a:xfrm>
            <a:off x="304800" y="133350"/>
            <a:ext cx="1061957" cy="677108"/>
          </a:xfrm>
          <a:prstGeom prst="rect">
            <a:avLst/>
          </a:prstGeom>
          <a:noFill/>
        </p:spPr>
        <p:txBody>
          <a:bodyPr wrap="none" rtlCol="0">
            <a:spAutoFit/>
          </a:bodyPr>
          <a:lstStyle/>
          <a:p>
            <a:r>
              <a:rPr lang="en-US" sz="2000" b="1" dirty="0" smtClean="0"/>
              <a:t>Agenda:</a:t>
            </a:r>
          </a:p>
          <a:p>
            <a:endParaRPr lang="en-US" dirty="0"/>
          </a:p>
        </p:txBody>
      </p:sp>
      <p:sp>
        <p:nvSpPr>
          <p:cNvPr id="7" name="Rectangle 6"/>
          <p:cNvSpPr/>
          <p:nvPr/>
        </p:nvSpPr>
        <p:spPr>
          <a:xfrm>
            <a:off x="304800" y="1657350"/>
            <a:ext cx="7924800" cy="61257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8907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742441"/>
            <a:ext cx="6336773" cy="3353309"/>
          </a:xfrm>
          <a:prstGeom prst="rect">
            <a:avLst/>
          </a:prstGeom>
          <a:ln>
            <a:noFill/>
          </a:ln>
          <a:effectLst>
            <a:outerShdw blurRad="292100" dist="139700" dir="2700000" algn="tl" rotWithShape="0">
              <a:srgbClr val="333333">
                <a:alpha val="65000"/>
              </a:srgbClr>
            </a:outerShdw>
          </a:effectLst>
        </p:spPr>
      </p:pic>
      <p:sp>
        <p:nvSpPr>
          <p:cNvPr id="26" name="Rounded Rectangle 25"/>
          <p:cNvSpPr/>
          <p:nvPr/>
        </p:nvSpPr>
        <p:spPr>
          <a:xfrm>
            <a:off x="1573555" y="906865"/>
            <a:ext cx="1143000" cy="216210"/>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title" idx="4294967295"/>
          </p:nvPr>
        </p:nvSpPr>
        <p:spPr>
          <a:xfrm>
            <a:off x="-10631" y="-171450"/>
            <a:ext cx="9154631" cy="865187"/>
          </a:xfrm>
        </p:spPr>
        <p:txBody>
          <a:bodyPr>
            <a:noAutofit/>
          </a:bodyPr>
          <a:lstStyle/>
          <a:p>
            <a:pPr algn="l"/>
            <a:r>
              <a:rPr lang="en-US" sz="1800" b="1" dirty="0"/>
              <a:t>Testing VMTurbo: </a:t>
            </a:r>
            <a:r>
              <a:rPr lang="en-US" sz="1800" b="1" dirty="0">
                <a:solidFill>
                  <a:srgbClr val="00B050"/>
                </a:solidFill>
              </a:rPr>
              <a:t>Assuring Application </a:t>
            </a:r>
            <a:r>
              <a:rPr lang="en-US" sz="1800" b="1" dirty="0" smtClean="0">
                <a:solidFill>
                  <a:srgbClr val="00B050"/>
                </a:solidFill>
              </a:rPr>
              <a:t>Performance </a:t>
            </a:r>
            <a:endParaRPr lang="en-US" sz="1800" dirty="0"/>
          </a:p>
        </p:txBody>
      </p:sp>
      <p:sp>
        <p:nvSpPr>
          <p:cNvPr id="9" name="TextBox 8"/>
          <p:cNvSpPr txBox="1"/>
          <p:nvPr/>
        </p:nvSpPr>
        <p:spPr>
          <a:xfrm>
            <a:off x="6729228" y="906865"/>
            <a:ext cx="2362200" cy="2923877"/>
          </a:xfrm>
          <a:prstGeom prst="rect">
            <a:avLst/>
          </a:prstGeom>
          <a:noFill/>
        </p:spPr>
        <p:txBody>
          <a:bodyPr wrap="square" rtlCol="0">
            <a:spAutoFit/>
          </a:bodyPr>
          <a:lstStyle/>
          <a:p>
            <a:pPr marL="285750" indent="-285750">
              <a:buFont typeface="Arial" panose="020B0604020202020204" pitchFamily="34" charset="0"/>
              <a:buChar char="•"/>
            </a:pPr>
            <a:r>
              <a:rPr lang="en-US" sz="1200" dirty="0" smtClean="0"/>
              <a:t>Within 15 minutes of installation, VMTurbo identified and prescribed actions to remediate 126 outstanding performance issues within the virtual infrastructure</a:t>
            </a:r>
          </a:p>
          <a:p>
            <a:pPr marL="285750" indent="-285750">
              <a:buFont typeface="Arial" panose="020B0604020202020204" pitchFamily="34" charset="0"/>
              <a:buChar char="•"/>
            </a:pPr>
            <a:endParaRPr lang="en-US" sz="1200" dirty="0" smtClean="0"/>
          </a:p>
          <a:p>
            <a:pPr marL="285750" indent="-285750">
              <a:buFont typeface="Arial" panose="020B0604020202020204" pitchFamily="34" charset="0"/>
              <a:buChar char="•"/>
            </a:pPr>
            <a:r>
              <a:rPr lang="en-US" sz="1200" dirty="0" smtClean="0"/>
              <a:t>Once </a:t>
            </a:r>
            <a:r>
              <a:rPr lang="en-US" sz="1200" dirty="0" err="1"/>
              <a:t>VMTurbo</a:t>
            </a:r>
            <a:r>
              <a:rPr lang="en-US" sz="1200" dirty="0"/>
              <a:t> has improved the performance, it will continue to make optimization recommendations to prevent issues from reoccurring.</a:t>
            </a:r>
          </a:p>
          <a:p>
            <a:pPr marL="285750" indent="-285750">
              <a:buFont typeface="Arial" panose="020B0604020202020204" pitchFamily="34" charset="0"/>
              <a:buChar char="•"/>
            </a:pPr>
            <a:endParaRPr lang="en-US" sz="1400" dirty="0" smtClean="0"/>
          </a:p>
        </p:txBody>
      </p:sp>
      <p:cxnSp>
        <p:nvCxnSpPr>
          <p:cNvPr id="10" name="Straight Arrow Connector 9"/>
          <p:cNvCxnSpPr/>
          <p:nvPr/>
        </p:nvCxnSpPr>
        <p:spPr>
          <a:xfrm>
            <a:off x="2716555" y="1014970"/>
            <a:ext cx="4293845" cy="489980"/>
          </a:xfrm>
          <a:prstGeom prst="straightConnector1">
            <a:avLst/>
          </a:prstGeom>
          <a:ln w="5715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21416" y="4260174"/>
            <a:ext cx="6541027" cy="646331"/>
          </a:xfrm>
          <a:prstGeom prst="rect">
            <a:avLst/>
          </a:prstGeom>
        </p:spPr>
        <p:txBody>
          <a:bodyPr wrap="square">
            <a:spAutoFit/>
          </a:bodyPr>
          <a:lstStyle/>
          <a:p>
            <a:r>
              <a:rPr lang="en-US" sz="1200" dirty="0"/>
              <a:t>During the POV, VMTurbo identified several actions that can be applied (manually or in automate) to move the environment into a healthy state. Both placement &amp; sizing recommendations simultaneously with an understanding of capacity.</a:t>
            </a:r>
          </a:p>
        </p:txBody>
      </p:sp>
    </p:spTree>
    <p:extLst>
      <p:ext uri="{BB962C8B-B14F-4D97-AF65-F5344CB8AC3E}">
        <p14:creationId xmlns:p14="http://schemas.microsoft.com/office/powerpoint/2010/main" val="9738617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3F589219AE38345A92CDF207CC56B12" ma:contentTypeVersion="0" ma:contentTypeDescription="Create a new document." ma:contentTypeScope="" ma:versionID="d0e18ef724b28f75fba09646e284f844">
  <xsd:schema xmlns:xsd="http://www.w3.org/2001/XMLSchema" xmlns:xs="http://www.w3.org/2001/XMLSchema" xmlns:p="http://schemas.microsoft.com/office/2006/metadata/properties" targetNamespace="http://schemas.microsoft.com/office/2006/metadata/properties" ma:root="true" ma:fieldsID="9c2f393415521b8ba4562d33c74d4ed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47EFE0C-5A22-4F43-91BC-0D40ED3ACAD0}"/>
</file>

<file path=customXml/itemProps2.xml><?xml version="1.0" encoding="utf-8"?>
<ds:datastoreItem xmlns:ds="http://schemas.openxmlformats.org/officeDocument/2006/customXml" ds:itemID="{F928BCB4-77A5-46C1-91D8-01207CF1CC11}"/>
</file>

<file path=customXml/itemProps3.xml><?xml version="1.0" encoding="utf-8"?>
<ds:datastoreItem xmlns:ds="http://schemas.openxmlformats.org/officeDocument/2006/customXml" ds:itemID="{C4283B14-950C-428F-AB5C-664BA0735585}"/>
</file>

<file path=docProps/app.xml><?xml version="1.0" encoding="utf-8"?>
<Properties xmlns="http://schemas.openxmlformats.org/officeDocument/2006/extended-properties" xmlns:vt="http://schemas.openxmlformats.org/officeDocument/2006/docPropsVTypes">
  <TotalTime>86547</TotalTime>
  <Words>2548</Words>
  <Application>Microsoft Office PowerPoint</Application>
  <PresentationFormat>On-screen Show (16:9)</PresentationFormat>
  <Paragraphs>323</Paragraphs>
  <Slides>44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Century Gothic</vt:lpstr>
      <vt:lpstr>Wingdings</vt:lpstr>
      <vt:lpstr>Office Theme</vt:lpstr>
      <vt:lpstr>PowerPoint Presentation</vt:lpstr>
      <vt:lpstr>PowerPoint Presentation</vt:lpstr>
      <vt:lpstr>VMTURBO Background</vt:lpstr>
      <vt:lpstr>PowerPoint Presentation</vt:lpstr>
      <vt:lpstr>VMTurbo Improves CAPEX and OPEX</vt:lpstr>
      <vt:lpstr>PowerPoint Presentation</vt:lpstr>
      <vt:lpstr>PowerPoint Presentation</vt:lpstr>
      <vt:lpstr>PowerPoint Presentation</vt:lpstr>
      <vt:lpstr>Testing VMTurbo: Assuring Application Performance </vt:lpstr>
      <vt:lpstr>PowerPoint Presentation</vt:lpstr>
      <vt:lpstr>VMTurbo: Assuring Application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Operationalizing VMTurbo – the Plan</vt:lpstr>
      <vt:lpstr>Operationalizing VMTurbo – the Plan</vt:lpstr>
      <vt:lpstr>PowerPoint Presentation</vt:lpstr>
      <vt:lpstr>PowerPoint Presentation</vt:lpstr>
      <vt:lpstr>PowerPoint Presentation</vt:lpstr>
      <vt:lpstr>Advanced Planning, reporting, and dashboards</vt:lpstr>
      <vt:lpstr>Custom Dashboards</vt:lpstr>
      <vt:lpstr>Custom Dashboards understanding how to navigate specific views</vt:lpstr>
      <vt:lpstr>Custom Dashboards understanding how to navigate specific views</vt:lpstr>
      <vt:lpstr>Custom Dashboards understanding how to navigate specific views</vt:lpstr>
      <vt:lpstr>Custom Dashboards understanding how to navigate specific views</vt:lpstr>
      <vt:lpstr>Custom Dashboards understanding how to navigate specific views</vt:lpstr>
      <vt:lpstr>Custom Dashboards understanding how to navigate specific views</vt:lpstr>
      <vt:lpstr>Custom Dashboards understanding how to navigate specific views</vt:lpstr>
      <vt:lpstr>Custom Dashboards how to edit the standard views</vt:lpstr>
      <vt:lpstr>Custom Dashboards how to edit the standard views</vt:lpstr>
      <vt:lpstr>Custom Dashboards Creating a dashboard from scratch</vt:lpstr>
      <vt:lpstr>Advanced Planning how to use VMTurbo to plan for changes</vt:lpstr>
      <vt:lpstr>Advanced Planning how to use VMTurbo to plan for changes</vt:lpstr>
      <vt:lpstr>Advanced Planning how to use VMTurbo to plan for changes</vt:lpstr>
      <vt:lpstr>Advanced Planning how to use VMTurbo to plan for changes</vt:lpstr>
      <vt:lpstr>Advanced Planning how to use VMTurbo to plan for changes</vt:lpstr>
      <vt:lpstr>Advanced Planning how to use VMTurbo to plan for changes</vt:lpstr>
      <vt:lpstr>Planning Settings how to use VMTurbo to plan for changes</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dc:creator>
  <cp:lastModifiedBy>Steve Corndell</cp:lastModifiedBy>
  <cp:revision>211</cp:revision>
  <dcterms:created xsi:type="dcterms:W3CDTF">2014-05-29T19:59:18Z</dcterms:created>
  <dcterms:modified xsi:type="dcterms:W3CDTF">2015-04-24T15:53:06Z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0x01010093F589219AE38345A92CDF207CC56B12</vt:lpwstr>
  </property>
</Properties>
</file>